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2" r:id="rId5"/>
  </p:sldMasterIdLst>
  <p:notesMasterIdLst>
    <p:notesMasterId r:id="rId21"/>
  </p:notesMasterIdLst>
  <p:handoutMasterIdLst>
    <p:handoutMasterId r:id="rId22"/>
  </p:handoutMasterIdLst>
  <p:sldIdLst>
    <p:sldId id="289" r:id="rId6"/>
    <p:sldId id="317" r:id="rId7"/>
    <p:sldId id="319" r:id="rId8"/>
    <p:sldId id="304" r:id="rId9"/>
    <p:sldId id="271" r:id="rId10"/>
    <p:sldId id="298" r:id="rId11"/>
    <p:sldId id="272" r:id="rId12"/>
    <p:sldId id="274" r:id="rId13"/>
    <p:sldId id="305" r:id="rId14"/>
    <p:sldId id="268" r:id="rId15"/>
    <p:sldId id="321" r:id="rId16"/>
    <p:sldId id="322" r:id="rId17"/>
    <p:sldId id="323" r:id="rId18"/>
    <p:sldId id="280" r:id="rId19"/>
    <p:sldId id="320" r:id="rId20"/>
  </p:sldIdLst>
  <p:sldSz cx="12192000" cy="6858000"/>
  <p:notesSz cx="9866313" cy="67357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BD00"/>
    <a:srgbClr val="342A66"/>
    <a:srgbClr val="074589"/>
    <a:srgbClr val="BDBDBD"/>
    <a:srgbClr val="9D93CF"/>
    <a:srgbClr val="9F95D1"/>
    <a:srgbClr val="636462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2" autoAdjust="0"/>
    <p:restoredTop sz="94061" autoAdjust="0"/>
  </p:normalViewPr>
  <p:slideViewPr>
    <p:cSldViewPr snapToGrid="0" snapToObjects="1">
      <p:cViewPr varScale="1">
        <p:scale>
          <a:sx n="65" d="100"/>
          <a:sy n="65" d="100"/>
        </p:scale>
        <p:origin x="852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2" d="100"/>
          <a:sy n="162" d="100"/>
        </p:scale>
        <p:origin x="676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nseindialimited-my.sharepoint.com/personal/gsingh_nse_co_in/Documents/2023-24/DTD/SME%20DTD%20fil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096989401859348"/>
          <c:y val="9.7913679326731784E-2"/>
          <c:w val="0.81859657714840695"/>
          <c:h val="0.81506917043737337"/>
        </c:manualLayout>
      </c:layout>
      <c:pie3DChart>
        <c:varyColors val="1"/>
        <c:ser>
          <c:idx val="0"/>
          <c:order val="0"/>
          <c:tx>
            <c:strRef>
              <c:f>'[SME DTD files.xlsx]Listing Fees'!$G$2</c:f>
              <c:strCache>
                <c:ptCount val="1"/>
                <c:pt idx="0">
                  <c:v> Weightage (%) </c:v>
                </c:pt>
              </c:strCache>
            </c:strRef>
          </c:tx>
          <c:dPt>
            <c:idx val="0"/>
            <c:bubble3D val="0"/>
            <c:spPr>
              <a:solidFill>
                <a:srgbClr val="9D93C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F36-451E-84E4-388744BA2DE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F36-451E-84E4-388744BA2DE5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F36-451E-84E4-388744BA2DE5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F36-451E-84E4-388744BA2DE5}"/>
              </c:ext>
            </c:extLst>
          </c:dPt>
          <c:dPt>
            <c:idx val="4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2F36-451E-84E4-388744BA2DE5}"/>
              </c:ext>
            </c:extLst>
          </c:dPt>
          <c:dPt>
            <c:idx val="5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2F36-451E-84E4-388744BA2DE5}"/>
              </c:ext>
            </c:extLst>
          </c:dPt>
          <c:dPt>
            <c:idx val="6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2F36-451E-84E4-388744BA2DE5}"/>
              </c:ext>
            </c:extLst>
          </c:dPt>
          <c:dPt>
            <c:idx val="7"/>
            <c:bubble3D val="0"/>
            <c:spPr>
              <a:solidFill>
                <a:srgbClr val="FBBD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2F36-451E-84E4-388744BA2DE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2F36-451E-84E4-388744BA2DE5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2F36-451E-84E4-388744BA2DE5}"/>
              </c:ext>
            </c:extLst>
          </c:dPt>
          <c:dPt>
            <c:idx val="10"/>
            <c:bubble3D val="0"/>
            <c:spPr>
              <a:solidFill>
                <a:srgbClr val="BDBDBD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2F36-451E-84E4-388744BA2DE5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2F36-451E-84E4-388744BA2DE5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2F36-451E-84E4-388744BA2DE5}"/>
              </c:ext>
            </c:extLst>
          </c:dPt>
          <c:dLbls>
            <c:dLbl>
              <c:idx val="0"/>
              <c:layout>
                <c:manualLayout>
                  <c:x val="-0.15199647508114006"/>
                  <c:y val="5.1758513181475473E-2"/>
                </c:manualLayout>
              </c:layout>
              <c:tx>
                <c:rich>
                  <a:bodyPr/>
                  <a:lstStyle/>
                  <a:p>
                    <a:fld id="{CE9357CE-0C76-4079-A439-212DA055C6F6}" type="CATEGORYNAME">
                      <a:rPr lang="en-US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
</a:t>
                    </a:r>
                    <a:fld id="{3FB484CE-43D3-4F6F-B7F8-9A15F72FCF0C}" type="PERCENTAGE">
                      <a:rPr lang="en-US" baseline="0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F36-451E-84E4-388744BA2DE5}"/>
                </c:ext>
              </c:extLst>
            </c:dLbl>
            <c:dLbl>
              <c:idx val="1"/>
              <c:layout>
                <c:manualLayout>
                  <c:x val="-0.1566732896990212"/>
                  <c:y val="-0.17979262274950736"/>
                </c:manualLayout>
              </c:layout>
              <c:tx>
                <c:rich>
                  <a:bodyPr/>
                  <a:lstStyle/>
                  <a:p>
                    <a:fld id="{A1638A30-9336-483E-A8CE-428CDA2C586C}" type="CATEGORYNAME">
                      <a:rPr lang="en-US" dirty="0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
</a:t>
                    </a:r>
                    <a:fld id="{BC9E3F48-F725-41A2-9315-36D28D16152F}" type="PERCENTAGE">
                      <a:rPr lang="en-US" baseline="0" dirty="0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521011142050512"/>
                      <c:h val="7.801914829039248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F36-451E-84E4-388744BA2DE5}"/>
                </c:ext>
              </c:extLst>
            </c:dLbl>
            <c:dLbl>
              <c:idx val="2"/>
              <c:layout>
                <c:manualLayout>
                  <c:x val="2.5722480398346851E-2"/>
                  <c:y val="5.448264545418470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273166113274293"/>
                      <c:h val="0.112942524026524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F36-451E-84E4-388744BA2DE5}"/>
                </c:ext>
              </c:extLst>
            </c:dLbl>
            <c:dLbl>
              <c:idx val="3"/>
              <c:layout>
                <c:manualLayout>
                  <c:x val="0.18707258471524921"/>
                  <c:y val="7.082743909044002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766601541102481"/>
                      <c:h val="0.112942524026524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2F36-451E-84E4-388744BA2DE5}"/>
                </c:ext>
              </c:extLst>
            </c:dLbl>
            <c:dLbl>
              <c:idx val="4"/>
              <c:layout>
                <c:manualLayout>
                  <c:x val="2.1045665780465555E-2"/>
                  <c:y val="8.717223272669542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F36-451E-84E4-388744BA2DE5}"/>
                </c:ext>
              </c:extLst>
            </c:dLbl>
            <c:dLbl>
              <c:idx val="5"/>
              <c:layout>
                <c:manualLayout>
                  <c:x val="9.2063279879551774E-8"/>
                  <c:y val="6.537917454502165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009089591749065"/>
                      <c:h val="0.112942524026524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2F36-451E-84E4-388744BA2DE5}"/>
                </c:ext>
              </c:extLst>
            </c:dLbl>
            <c:dLbl>
              <c:idx val="6"/>
              <c:layout>
                <c:manualLayout>
                  <c:x val="0"/>
                  <c:y val="-4.631024863605700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F36-451E-84E4-388744BA2DE5}"/>
                </c:ext>
              </c:extLst>
            </c:dLbl>
            <c:dLbl>
              <c:idx val="7"/>
              <c:layout>
                <c:manualLayout>
                  <c:x val="1.7538054817054612E-2"/>
                  <c:y val="8.172396818127656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798632933944412"/>
                      <c:h val="0.112942524026524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2F36-451E-84E4-388744BA2DE5}"/>
                </c:ext>
              </c:extLst>
            </c:dLbl>
            <c:dLbl>
              <c:idx val="8"/>
              <c:layout>
                <c:manualLayout>
                  <c:x val="1.1692036544703075E-3"/>
                  <c:y val="-9.806876181753251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266314395732537"/>
                      <c:h val="0.112942524026524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2F36-451E-84E4-388744BA2DE5}"/>
                </c:ext>
              </c:extLst>
            </c:dLbl>
            <c:dLbl>
              <c:idx val="9"/>
              <c:layout>
                <c:manualLayout>
                  <c:x val="0.19174939933313043"/>
                  <c:y val="-0.1253100845446248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F36-451E-84E4-388744BA2DE5}"/>
                </c:ext>
              </c:extLst>
            </c:dLbl>
            <c:dLbl>
              <c:idx val="10"/>
              <c:layout>
                <c:manualLayout>
                  <c:x val="0.13562762391855568"/>
                  <c:y val="9.8068761817532477E-2"/>
                </c:manualLayout>
              </c:layout>
              <c:tx>
                <c:rich>
                  <a:bodyPr/>
                  <a:lstStyle/>
                  <a:p>
                    <a:fld id="{6DC938AC-77BE-4397-9A1C-F6BAA1C971D4}" type="CATEGORYNAME">
                      <a:rPr lang="en-US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
</a:t>
                    </a:r>
                    <a:fld id="{CDA0C5C5-849C-4BB4-B0A2-44020B1955F5}" type="PERCENTAGE">
                      <a:rPr lang="en-US" baseline="0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2F36-451E-84E4-388744BA2D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'[SME DTD files.xlsx]Listing Fees'!$F$3:$F$13</c:f>
              <c:strCache>
                <c:ptCount val="11"/>
                <c:pt idx="0">
                  <c:v>Capital Goods</c:v>
                </c:pt>
                <c:pt idx="1">
                  <c:v>Healthcare</c:v>
                </c:pt>
                <c:pt idx="2">
                  <c:v>Information Technology</c:v>
                </c:pt>
                <c:pt idx="3">
                  <c:v>Fast Moving Consumer Goods</c:v>
                </c:pt>
                <c:pt idx="4">
                  <c:v>Services</c:v>
                </c:pt>
                <c:pt idx="5">
                  <c:v>Telecommunication</c:v>
                </c:pt>
                <c:pt idx="6">
                  <c:v>Metals &amp; Mining</c:v>
                </c:pt>
                <c:pt idx="7">
                  <c:v>Consumer Services</c:v>
                </c:pt>
                <c:pt idx="8">
                  <c:v>Consumer Durables </c:v>
                </c:pt>
                <c:pt idx="9">
                  <c:v>Construction</c:v>
                </c:pt>
                <c:pt idx="10">
                  <c:v>Others</c:v>
                </c:pt>
              </c:strCache>
            </c:strRef>
          </c:cat>
          <c:val>
            <c:numRef>
              <c:f>'[SME DTD files.xlsx]Listing Fees'!$G$3:$G$15</c:f>
              <c:numCache>
                <c:formatCode>#,##0.00_ ;\-#,##0.00\ </c:formatCode>
                <c:ptCount val="13"/>
                <c:pt idx="0">
                  <c:v>31.98</c:v>
                </c:pt>
                <c:pt idx="1">
                  <c:v>11.09</c:v>
                </c:pt>
                <c:pt idx="2">
                  <c:v>8.52</c:v>
                </c:pt>
                <c:pt idx="3">
                  <c:v>8.23</c:v>
                </c:pt>
                <c:pt idx="4">
                  <c:v>5.52</c:v>
                </c:pt>
                <c:pt idx="5">
                  <c:v>4.9400000000000004</c:v>
                </c:pt>
                <c:pt idx="6">
                  <c:v>3.99</c:v>
                </c:pt>
                <c:pt idx="7">
                  <c:v>3.69</c:v>
                </c:pt>
                <c:pt idx="8">
                  <c:v>3.12</c:v>
                </c:pt>
                <c:pt idx="9">
                  <c:v>3.07</c:v>
                </c:pt>
                <c:pt idx="10" formatCode="_(* #,##0.00_);_(* \(#,##0.00\);_(* &quot;-&quot;??_);_(@_)">
                  <c:v>15.850000000000001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2F36-451E-84E4-388744BA2D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308086-E650-44AE-9011-51456AD0D60D}" type="doc">
      <dgm:prSet loTypeId="urn:microsoft.com/office/officeart/2005/8/layout/gear1" loCatId="cycle" qsTypeId="urn:microsoft.com/office/officeart/2005/8/quickstyle/simple1" qsCatId="simple" csTypeId="urn:microsoft.com/office/officeart/2005/8/colors/colorful4" csCatId="colorful" phldr="1"/>
      <dgm:spPr/>
    </dgm:pt>
    <dgm:pt modelId="{ABB0D104-047B-4161-A52E-D7398EC23994}">
      <dgm:prSet phldrT="[Text]"/>
      <dgm:spPr>
        <a:solidFill>
          <a:srgbClr val="84A547"/>
        </a:solidFill>
        <a:ln>
          <a:solidFill>
            <a:srgbClr val="84A547"/>
          </a:solidFill>
        </a:ln>
      </dgm:spPr>
      <dgm:t>
        <a:bodyPr/>
        <a:lstStyle/>
        <a:p>
          <a:endParaRPr lang="en-IN" dirty="0"/>
        </a:p>
      </dgm:t>
    </dgm:pt>
    <dgm:pt modelId="{7F1BCF19-2F4B-4CA8-A25D-AD44FC6D382E}" type="parTrans" cxnId="{01B0B25E-A04A-486B-B7AC-BCD662633FE8}">
      <dgm:prSet/>
      <dgm:spPr/>
      <dgm:t>
        <a:bodyPr/>
        <a:lstStyle/>
        <a:p>
          <a:endParaRPr lang="en-IN"/>
        </a:p>
      </dgm:t>
    </dgm:pt>
    <dgm:pt modelId="{9C56F871-FD04-41C1-B8DF-CD131E0930E0}" type="sibTrans" cxnId="{01B0B25E-A04A-486B-B7AC-BCD662633FE8}">
      <dgm:prSet/>
      <dgm:spPr>
        <a:solidFill>
          <a:srgbClr val="84A547"/>
        </a:solidFill>
        <a:ln>
          <a:solidFill>
            <a:srgbClr val="84A547"/>
          </a:solidFill>
        </a:ln>
      </dgm:spPr>
      <dgm:t>
        <a:bodyPr/>
        <a:lstStyle/>
        <a:p>
          <a:endParaRPr lang="en-IN"/>
        </a:p>
      </dgm:t>
    </dgm:pt>
    <dgm:pt modelId="{E8514516-C063-4270-9C4B-E075ECA22614}">
      <dgm:prSet phldrT="[Text]"/>
      <dgm:spPr>
        <a:solidFill>
          <a:srgbClr val="626362"/>
        </a:solidFill>
        <a:ln>
          <a:solidFill>
            <a:srgbClr val="626362"/>
          </a:solidFill>
        </a:ln>
      </dgm:spPr>
      <dgm:t>
        <a:bodyPr/>
        <a:lstStyle/>
        <a:p>
          <a:endParaRPr lang="en-IN" dirty="0"/>
        </a:p>
      </dgm:t>
    </dgm:pt>
    <dgm:pt modelId="{0AA990C6-8B32-4A13-8EDE-7EBEED0F3B29}" type="parTrans" cxnId="{232531C6-846E-4A6B-AD06-DCBB32170DC5}">
      <dgm:prSet/>
      <dgm:spPr/>
      <dgm:t>
        <a:bodyPr/>
        <a:lstStyle/>
        <a:p>
          <a:endParaRPr lang="en-IN"/>
        </a:p>
      </dgm:t>
    </dgm:pt>
    <dgm:pt modelId="{87090DA7-976B-4197-94E9-09429905307A}" type="sibTrans" cxnId="{232531C6-846E-4A6B-AD06-DCBB32170DC5}">
      <dgm:prSet/>
      <dgm:spPr>
        <a:solidFill>
          <a:srgbClr val="626362"/>
        </a:solidFill>
        <a:ln>
          <a:solidFill>
            <a:srgbClr val="626362"/>
          </a:solidFill>
        </a:ln>
      </dgm:spPr>
      <dgm:t>
        <a:bodyPr/>
        <a:lstStyle/>
        <a:p>
          <a:endParaRPr lang="en-IN"/>
        </a:p>
      </dgm:t>
    </dgm:pt>
    <dgm:pt modelId="{13FFF0DD-6871-4224-AD54-930745CF9AEB}">
      <dgm:prSet phldrT="[Text]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endParaRPr lang="en-IN" dirty="0"/>
        </a:p>
      </dgm:t>
    </dgm:pt>
    <dgm:pt modelId="{9CCBC453-3EC3-4249-B005-7C447DB52B6A}" type="parTrans" cxnId="{55060DC0-F2CA-4469-BE34-5DFB1CA22089}">
      <dgm:prSet/>
      <dgm:spPr/>
      <dgm:t>
        <a:bodyPr/>
        <a:lstStyle/>
        <a:p>
          <a:endParaRPr lang="en-IN"/>
        </a:p>
      </dgm:t>
    </dgm:pt>
    <dgm:pt modelId="{6240260F-DC13-4913-97D3-0EDA52F2E656}" type="sibTrans" cxnId="{55060DC0-F2CA-4469-BE34-5DFB1CA22089}">
      <dgm:prSet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endParaRPr lang="en-IN"/>
        </a:p>
      </dgm:t>
    </dgm:pt>
    <dgm:pt modelId="{B59E13B8-F250-4701-A8C4-2F33A5D25596}" type="pres">
      <dgm:prSet presAssocID="{DD308086-E650-44AE-9011-51456AD0D60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0E16731-C24B-44CD-B940-A7F5BCE9F6E7}" type="pres">
      <dgm:prSet presAssocID="{ABB0D104-047B-4161-A52E-D7398EC23994}" presName="gear1" presStyleLbl="node1" presStyleIdx="0" presStyleCnt="3">
        <dgm:presLayoutVars>
          <dgm:chMax val="1"/>
          <dgm:bulletEnabled val="1"/>
        </dgm:presLayoutVars>
      </dgm:prSet>
      <dgm:spPr/>
    </dgm:pt>
    <dgm:pt modelId="{8CC647F2-66DD-44BD-BDF3-994163B21272}" type="pres">
      <dgm:prSet presAssocID="{ABB0D104-047B-4161-A52E-D7398EC23994}" presName="gear1srcNode" presStyleLbl="node1" presStyleIdx="0" presStyleCnt="3"/>
      <dgm:spPr/>
    </dgm:pt>
    <dgm:pt modelId="{FB862BEF-03BA-4D69-821E-9DA9EA8B535B}" type="pres">
      <dgm:prSet presAssocID="{ABB0D104-047B-4161-A52E-D7398EC23994}" presName="gear1dstNode" presStyleLbl="node1" presStyleIdx="0" presStyleCnt="3"/>
      <dgm:spPr/>
    </dgm:pt>
    <dgm:pt modelId="{6D21B649-B8E6-4BB5-98E3-BAB5563E7972}" type="pres">
      <dgm:prSet presAssocID="{E8514516-C063-4270-9C4B-E075ECA22614}" presName="gear2" presStyleLbl="node1" presStyleIdx="1" presStyleCnt="3">
        <dgm:presLayoutVars>
          <dgm:chMax val="1"/>
          <dgm:bulletEnabled val="1"/>
        </dgm:presLayoutVars>
      </dgm:prSet>
      <dgm:spPr/>
    </dgm:pt>
    <dgm:pt modelId="{00EB32D6-EFF6-4202-AA9C-31ADA75442E9}" type="pres">
      <dgm:prSet presAssocID="{E8514516-C063-4270-9C4B-E075ECA22614}" presName="gear2srcNode" presStyleLbl="node1" presStyleIdx="1" presStyleCnt="3"/>
      <dgm:spPr/>
    </dgm:pt>
    <dgm:pt modelId="{22D80815-5BF2-4906-A34A-2336EC1BFBE5}" type="pres">
      <dgm:prSet presAssocID="{E8514516-C063-4270-9C4B-E075ECA22614}" presName="gear2dstNode" presStyleLbl="node1" presStyleIdx="1" presStyleCnt="3"/>
      <dgm:spPr/>
    </dgm:pt>
    <dgm:pt modelId="{E67346C4-C00B-4497-9572-D67B986E9897}" type="pres">
      <dgm:prSet presAssocID="{13FFF0DD-6871-4224-AD54-930745CF9AEB}" presName="gear3" presStyleLbl="node1" presStyleIdx="2" presStyleCnt="3"/>
      <dgm:spPr/>
    </dgm:pt>
    <dgm:pt modelId="{7289C5FB-BE03-4CDF-AD76-6D650D5DBFC5}" type="pres">
      <dgm:prSet presAssocID="{13FFF0DD-6871-4224-AD54-930745CF9AEB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9BC51840-DF34-468F-8CA4-1EB9F0B2CF20}" type="pres">
      <dgm:prSet presAssocID="{13FFF0DD-6871-4224-AD54-930745CF9AEB}" presName="gear3srcNode" presStyleLbl="node1" presStyleIdx="2" presStyleCnt="3"/>
      <dgm:spPr/>
    </dgm:pt>
    <dgm:pt modelId="{2C659A38-A022-43AB-ABE4-F15D02F9F44E}" type="pres">
      <dgm:prSet presAssocID="{13FFF0DD-6871-4224-AD54-930745CF9AEB}" presName="gear3dstNode" presStyleLbl="node1" presStyleIdx="2" presStyleCnt="3"/>
      <dgm:spPr/>
    </dgm:pt>
    <dgm:pt modelId="{A3982A1D-1595-4187-ABDD-9B63787D78EF}" type="pres">
      <dgm:prSet presAssocID="{9C56F871-FD04-41C1-B8DF-CD131E0930E0}" presName="connector1" presStyleLbl="sibTrans2D1" presStyleIdx="0" presStyleCnt="3"/>
      <dgm:spPr/>
    </dgm:pt>
    <dgm:pt modelId="{C6471B17-E79C-4204-ADBD-777690C64EBA}" type="pres">
      <dgm:prSet presAssocID="{87090DA7-976B-4197-94E9-09429905307A}" presName="connector2" presStyleLbl="sibTrans2D1" presStyleIdx="1" presStyleCnt="3"/>
      <dgm:spPr/>
    </dgm:pt>
    <dgm:pt modelId="{62F086FA-B3F4-4D6F-9FF2-DAB555D1EEA6}" type="pres">
      <dgm:prSet presAssocID="{6240260F-DC13-4913-97D3-0EDA52F2E656}" presName="connector3" presStyleLbl="sibTrans2D1" presStyleIdx="2" presStyleCnt="3"/>
      <dgm:spPr/>
    </dgm:pt>
  </dgm:ptLst>
  <dgm:cxnLst>
    <dgm:cxn modelId="{01B0B25E-A04A-486B-B7AC-BCD662633FE8}" srcId="{DD308086-E650-44AE-9011-51456AD0D60D}" destId="{ABB0D104-047B-4161-A52E-D7398EC23994}" srcOrd="0" destOrd="0" parTransId="{7F1BCF19-2F4B-4CA8-A25D-AD44FC6D382E}" sibTransId="{9C56F871-FD04-41C1-B8DF-CD131E0930E0}"/>
    <dgm:cxn modelId="{7AEF6668-494A-4140-A418-A1CC16BE0041}" type="presOf" srcId="{13FFF0DD-6871-4224-AD54-930745CF9AEB}" destId="{7289C5FB-BE03-4CDF-AD76-6D650D5DBFC5}" srcOrd="1" destOrd="0" presId="urn:microsoft.com/office/officeart/2005/8/layout/gear1"/>
    <dgm:cxn modelId="{514DC448-2FC1-43CF-A884-E0AB54BFA50B}" type="presOf" srcId="{ABB0D104-047B-4161-A52E-D7398EC23994}" destId="{8CC647F2-66DD-44BD-BDF3-994163B21272}" srcOrd="1" destOrd="0" presId="urn:microsoft.com/office/officeart/2005/8/layout/gear1"/>
    <dgm:cxn modelId="{A3649169-11DE-47A2-BD66-664113915CDA}" type="presOf" srcId="{ABB0D104-047B-4161-A52E-D7398EC23994}" destId="{00E16731-C24B-44CD-B940-A7F5BCE9F6E7}" srcOrd="0" destOrd="0" presId="urn:microsoft.com/office/officeart/2005/8/layout/gear1"/>
    <dgm:cxn modelId="{C58AA785-ECA4-412E-B132-D5260E495F05}" type="presOf" srcId="{6240260F-DC13-4913-97D3-0EDA52F2E656}" destId="{62F086FA-B3F4-4D6F-9FF2-DAB555D1EEA6}" srcOrd="0" destOrd="0" presId="urn:microsoft.com/office/officeart/2005/8/layout/gear1"/>
    <dgm:cxn modelId="{238B8A87-27C1-4974-A039-B4EFEF297287}" type="presOf" srcId="{E8514516-C063-4270-9C4B-E075ECA22614}" destId="{00EB32D6-EFF6-4202-AA9C-31ADA75442E9}" srcOrd="1" destOrd="0" presId="urn:microsoft.com/office/officeart/2005/8/layout/gear1"/>
    <dgm:cxn modelId="{F91C1188-84AB-4000-BC1A-09220E2CCF59}" type="presOf" srcId="{13FFF0DD-6871-4224-AD54-930745CF9AEB}" destId="{9BC51840-DF34-468F-8CA4-1EB9F0B2CF20}" srcOrd="2" destOrd="0" presId="urn:microsoft.com/office/officeart/2005/8/layout/gear1"/>
    <dgm:cxn modelId="{0928C194-4FFE-4E13-9F19-AA72FD3049DA}" type="presOf" srcId="{E8514516-C063-4270-9C4B-E075ECA22614}" destId="{6D21B649-B8E6-4BB5-98E3-BAB5563E7972}" srcOrd="0" destOrd="0" presId="urn:microsoft.com/office/officeart/2005/8/layout/gear1"/>
    <dgm:cxn modelId="{5562B69E-FA36-40D0-8CAE-A13C0A54238B}" type="presOf" srcId="{13FFF0DD-6871-4224-AD54-930745CF9AEB}" destId="{E67346C4-C00B-4497-9572-D67B986E9897}" srcOrd="0" destOrd="0" presId="urn:microsoft.com/office/officeart/2005/8/layout/gear1"/>
    <dgm:cxn modelId="{4818FBB6-0B13-4209-8F96-59B97FC07599}" type="presOf" srcId="{9C56F871-FD04-41C1-B8DF-CD131E0930E0}" destId="{A3982A1D-1595-4187-ABDD-9B63787D78EF}" srcOrd="0" destOrd="0" presId="urn:microsoft.com/office/officeart/2005/8/layout/gear1"/>
    <dgm:cxn modelId="{1BBC95B9-88D7-4DEA-B6C8-94B5890DDE59}" type="presOf" srcId="{ABB0D104-047B-4161-A52E-D7398EC23994}" destId="{FB862BEF-03BA-4D69-821E-9DA9EA8B535B}" srcOrd="2" destOrd="0" presId="urn:microsoft.com/office/officeart/2005/8/layout/gear1"/>
    <dgm:cxn modelId="{55060DC0-F2CA-4469-BE34-5DFB1CA22089}" srcId="{DD308086-E650-44AE-9011-51456AD0D60D}" destId="{13FFF0DD-6871-4224-AD54-930745CF9AEB}" srcOrd="2" destOrd="0" parTransId="{9CCBC453-3EC3-4249-B005-7C447DB52B6A}" sibTransId="{6240260F-DC13-4913-97D3-0EDA52F2E656}"/>
    <dgm:cxn modelId="{232531C6-846E-4A6B-AD06-DCBB32170DC5}" srcId="{DD308086-E650-44AE-9011-51456AD0D60D}" destId="{E8514516-C063-4270-9C4B-E075ECA22614}" srcOrd="1" destOrd="0" parTransId="{0AA990C6-8B32-4A13-8EDE-7EBEED0F3B29}" sibTransId="{87090DA7-976B-4197-94E9-09429905307A}"/>
    <dgm:cxn modelId="{73D246C8-F735-422E-B751-9FA4EF15EFCD}" type="presOf" srcId="{DD308086-E650-44AE-9011-51456AD0D60D}" destId="{B59E13B8-F250-4701-A8C4-2F33A5D25596}" srcOrd="0" destOrd="0" presId="urn:microsoft.com/office/officeart/2005/8/layout/gear1"/>
    <dgm:cxn modelId="{ECA71AD7-46E7-4E56-B75C-20E4760A50DD}" type="presOf" srcId="{13FFF0DD-6871-4224-AD54-930745CF9AEB}" destId="{2C659A38-A022-43AB-ABE4-F15D02F9F44E}" srcOrd="3" destOrd="0" presId="urn:microsoft.com/office/officeart/2005/8/layout/gear1"/>
    <dgm:cxn modelId="{6AC24EDA-DDB6-489B-9946-CFCE07632F8C}" type="presOf" srcId="{87090DA7-976B-4197-94E9-09429905307A}" destId="{C6471B17-E79C-4204-ADBD-777690C64EBA}" srcOrd="0" destOrd="0" presId="urn:microsoft.com/office/officeart/2005/8/layout/gear1"/>
    <dgm:cxn modelId="{DAA773EE-A917-43E9-8BD3-7CFEC8C2C20B}" type="presOf" srcId="{E8514516-C063-4270-9C4B-E075ECA22614}" destId="{22D80815-5BF2-4906-A34A-2336EC1BFBE5}" srcOrd="2" destOrd="0" presId="urn:microsoft.com/office/officeart/2005/8/layout/gear1"/>
    <dgm:cxn modelId="{95615215-4772-4828-BF64-9C0187562F1C}" type="presParOf" srcId="{B59E13B8-F250-4701-A8C4-2F33A5D25596}" destId="{00E16731-C24B-44CD-B940-A7F5BCE9F6E7}" srcOrd="0" destOrd="0" presId="urn:microsoft.com/office/officeart/2005/8/layout/gear1"/>
    <dgm:cxn modelId="{54A597E7-2FAC-43D2-82DE-BB37E26E6CCB}" type="presParOf" srcId="{B59E13B8-F250-4701-A8C4-2F33A5D25596}" destId="{8CC647F2-66DD-44BD-BDF3-994163B21272}" srcOrd="1" destOrd="0" presId="urn:microsoft.com/office/officeart/2005/8/layout/gear1"/>
    <dgm:cxn modelId="{80CA4604-6CAF-446F-86D3-B19AAB5D7480}" type="presParOf" srcId="{B59E13B8-F250-4701-A8C4-2F33A5D25596}" destId="{FB862BEF-03BA-4D69-821E-9DA9EA8B535B}" srcOrd="2" destOrd="0" presId="urn:microsoft.com/office/officeart/2005/8/layout/gear1"/>
    <dgm:cxn modelId="{9F7F0E68-8C85-4223-A62C-FB219ECA7373}" type="presParOf" srcId="{B59E13B8-F250-4701-A8C4-2F33A5D25596}" destId="{6D21B649-B8E6-4BB5-98E3-BAB5563E7972}" srcOrd="3" destOrd="0" presId="urn:microsoft.com/office/officeart/2005/8/layout/gear1"/>
    <dgm:cxn modelId="{8A386F4E-149E-42CF-B130-EB7707A7C228}" type="presParOf" srcId="{B59E13B8-F250-4701-A8C4-2F33A5D25596}" destId="{00EB32D6-EFF6-4202-AA9C-31ADA75442E9}" srcOrd="4" destOrd="0" presId="urn:microsoft.com/office/officeart/2005/8/layout/gear1"/>
    <dgm:cxn modelId="{B5BB84DA-74A4-4301-B59A-53C2DA15F915}" type="presParOf" srcId="{B59E13B8-F250-4701-A8C4-2F33A5D25596}" destId="{22D80815-5BF2-4906-A34A-2336EC1BFBE5}" srcOrd="5" destOrd="0" presId="urn:microsoft.com/office/officeart/2005/8/layout/gear1"/>
    <dgm:cxn modelId="{13DADDEE-4F4A-4287-BC06-4818749B6384}" type="presParOf" srcId="{B59E13B8-F250-4701-A8C4-2F33A5D25596}" destId="{E67346C4-C00B-4497-9572-D67B986E9897}" srcOrd="6" destOrd="0" presId="urn:microsoft.com/office/officeart/2005/8/layout/gear1"/>
    <dgm:cxn modelId="{4C3BF04E-A8CD-49EA-BAD7-DC1045C85315}" type="presParOf" srcId="{B59E13B8-F250-4701-A8C4-2F33A5D25596}" destId="{7289C5FB-BE03-4CDF-AD76-6D650D5DBFC5}" srcOrd="7" destOrd="0" presId="urn:microsoft.com/office/officeart/2005/8/layout/gear1"/>
    <dgm:cxn modelId="{34004C13-73F0-443D-A097-C4F6D6F421A6}" type="presParOf" srcId="{B59E13B8-F250-4701-A8C4-2F33A5D25596}" destId="{9BC51840-DF34-468F-8CA4-1EB9F0B2CF20}" srcOrd="8" destOrd="0" presId="urn:microsoft.com/office/officeart/2005/8/layout/gear1"/>
    <dgm:cxn modelId="{BD2B151A-77C3-410A-AE84-BC3F250BB40F}" type="presParOf" srcId="{B59E13B8-F250-4701-A8C4-2F33A5D25596}" destId="{2C659A38-A022-43AB-ABE4-F15D02F9F44E}" srcOrd="9" destOrd="0" presId="urn:microsoft.com/office/officeart/2005/8/layout/gear1"/>
    <dgm:cxn modelId="{99C5D00F-9FC2-40A3-AFB5-491E829C3CD5}" type="presParOf" srcId="{B59E13B8-F250-4701-A8C4-2F33A5D25596}" destId="{A3982A1D-1595-4187-ABDD-9B63787D78EF}" srcOrd="10" destOrd="0" presId="urn:microsoft.com/office/officeart/2005/8/layout/gear1"/>
    <dgm:cxn modelId="{2570AF3C-D678-475A-888F-F0F80F76AD8A}" type="presParOf" srcId="{B59E13B8-F250-4701-A8C4-2F33A5D25596}" destId="{C6471B17-E79C-4204-ADBD-777690C64EBA}" srcOrd="11" destOrd="0" presId="urn:microsoft.com/office/officeart/2005/8/layout/gear1"/>
    <dgm:cxn modelId="{9DACF51B-D654-4BA1-86A6-4A11B486C91F}" type="presParOf" srcId="{B59E13B8-F250-4701-A8C4-2F33A5D25596}" destId="{62F086FA-B3F4-4D6F-9FF2-DAB555D1EEA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A4CDA4-78D1-499E-B293-61988A32DACA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FA41DDED-7D90-44DE-B698-E352C1E12DD8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3800" dirty="0">
              <a:solidFill>
                <a:srgbClr val="C00000"/>
              </a:solidFill>
            </a:rPr>
            <a:t>Pain</a:t>
          </a:r>
          <a:endParaRPr lang="en-US" sz="2700" dirty="0">
            <a:solidFill>
              <a:srgbClr val="C00000"/>
            </a:solidFill>
          </a:endParaRPr>
        </a:p>
      </dgm:t>
    </dgm:pt>
    <dgm:pt modelId="{87F93F14-8A72-4196-997B-7B1A9A7CEC75}" type="parTrans" cxnId="{DCDE99C2-11CE-4330-8895-0CFEB822218A}">
      <dgm:prSet/>
      <dgm:spPr/>
      <dgm:t>
        <a:bodyPr/>
        <a:lstStyle/>
        <a:p>
          <a:endParaRPr lang="en-IN"/>
        </a:p>
      </dgm:t>
    </dgm:pt>
    <dgm:pt modelId="{BEA32836-1746-43D7-A791-FFC74D8C184B}" type="sibTrans" cxnId="{DCDE99C2-11CE-4330-8895-0CFEB822218A}">
      <dgm:prSet/>
      <dgm:spPr/>
      <dgm:t>
        <a:bodyPr/>
        <a:lstStyle/>
        <a:p>
          <a:endParaRPr lang="en-IN"/>
        </a:p>
      </dgm:t>
    </dgm:pt>
    <dgm:pt modelId="{40F74077-3812-439A-A1F0-76EABFA0EC84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sz="1100" dirty="0">
              <a:solidFill>
                <a:srgbClr val="C00000"/>
              </a:solidFill>
            </a:rPr>
            <a:t>Shed</a:t>
          </a:r>
          <a:r>
            <a:rPr lang="en-US" sz="1400" dirty="0">
              <a:solidFill>
                <a:srgbClr val="C00000"/>
              </a:solidFill>
            </a:rPr>
            <a:t> </a:t>
          </a:r>
          <a:r>
            <a:rPr lang="en-US" sz="2200" dirty="0">
              <a:solidFill>
                <a:srgbClr val="C00000"/>
              </a:solidFill>
            </a:rPr>
            <a:t>Ego</a:t>
          </a:r>
          <a:endParaRPr lang="en-IN" sz="2200" dirty="0">
            <a:solidFill>
              <a:srgbClr val="C00000"/>
            </a:solidFill>
          </a:endParaRPr>
        </a:p>
      </dgm:t>
    </dgm:pt>
    <dgm:pt modelId="{CE28DD4A-8E23-4B59-84B1-FC33273B967C}" type="parTrans" cxnId="{333FA181-202E-414E-AE2F-774394B21467}">
      <dgm:prSet/>
      <dgm:spPr/>
      <dgm:t>
        <a:bodyPr/>
        <a:lstStyle/>
        <a:p>
          <a:endParaRPr lang="en-IN"/>
        </a:p>
      </dgm:t>
    </dgm:pt>
    <dgm:pt modelId="{99DF1C29-8003-49B1-938D-58AA4D7800D7}" type="sibTrans" cxnId="{333FA181-202E-414E-AE2F-774394B21467}">
      <dgm:prSet/>
      <dgm:spPr/>
      <dgm:t>
        <a:bodyPr/>
        <a:lstStyle/>
        <a:p>
          <a:endParaRPr lang="en-IN"/>
        </a:p>
      </dgm:t>
    </dgm:pt>
    <dgm:pt modelId="{89BD3053-1D46-48B9-951A-57432A545C7A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sz="1100" dirty="0">
              <a:solidFill>
                <a:srgbClr val="C00000"/>
              </a:solidFill>
            </a:rPr>
            <a:t>Distribute </a:t>
          </a:r>
          <a:r>
            <a:rPr lang="en-US" sz="1900" dirty="0">
              <a:solidFill>
                <a:srgbClr val="C00000"/>
              </a:solidFill>
            </a:rPr>
            <a:t>Equity</a:t>
          </a:r>
          <a:endParaRPr lang="en-IN" sz="1900" dirty="0">
            <a:solidFill>
              <a:srgbClr val="C00000"/>
            </a:solidFill>
          </a:endParaRPr>
        </a:p>
      </dgm:t>
    </dgm:pt>
    <dgm:pt modelId="{326FA7DC-517A-4A5B-BAE7-6F30599AE93F}" type="parTrans" cxnId="{F9BBB0E8-28B6-4668-8A45-D75179340832}">
      <dgm:prSet/>
      <dgm:spPr/>
      <dgm:t>
        <a:bodyPr/>
        <a:lstStyle/>
        <a:p>
          <a:endParaRPr lang="en-IN"/>
        </a:p>
      </dgm:t>
    </dgm:pt>
    <dgm:pt modelId="{E2084F6F-CCA1-4780-9F8C-CD5FD86E60FE}" type="sibTrans" cxnId="{F9BBB0E8-28B6-4668-8A45-D75179340832}">
      <dgm:prSet/>
      <dgm:spPr/>
      <dgm:t>
        <a:bodyPr/>
        <a:lstStyle/>
        <a:p>
          <a:endParaRPr lang="en-IN"/>
        </a:p>
      </dgm:t>
    </dgm:pt>
    <dgm:pt modelId="{58C453F6-5258-4879-845E-E09594786FD3}">
      <dgm:prSet phldrT="[Text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>
              <a:solidFill>
                <a:srgbClr val="00B050"/>
              </a:solidFill>
            </a:rPr>
            <a:t>Gain</a:t>
          </a:r>
          <a:endParaRPr lang="en-IN" dirty="0">
            <a:solidFill>
              <a:srgbClr val="00B050"/>
            </a:solidFill>
          </a:endParaRPr>
        </a:p>
      </dgm:t>
    </dgm:pt>
    <dgm:pt modelId="{50CE8BAC-3850-4907-82D6-AF31095ED19B}" type="parTrans" cxnId="{A2A38DFE-E054-47EB-AD8C-49397C4CA4D7}">
      <dgm:prSet/>
      <dgm:spPr/>
      <dgm:t>
        <a:bodyPr/>
        <a:lstStyle/>
        <a:p>
          <a:endParaRPr lang="en-IN"/>
        </a:p>
      </dgm:t>
    </dgm:pt>
    <dgm:pt modelId="{5A3275E1-FD1A-42C3-AC85-E967A20EFAB8}" type="sibTrans" cxnId="{A2A38DFE-E054-47EB-AD8C-49397C4CA4D7}">
      <dgm:prSet/>
      <dgm:spPr/>
      <dgm:t>
        <a:bodyPr/>
        <a:lstStyle/>
        <a:p>
          <a:endParaRPr lang="en-IN"/>
        </a:p>
      </dgm:t>
    </dgm:pt>
    <dgm:pt modelId="{184DFC6E-A8C9-4E77-9FE2-2E31F3E98A9A}">
      <dgm:prSet phldrT="[Text]" custT="1"/>
      <dgm:spPr>
        <a:solidFill>
          <a:srgbClr val="074589"/>
        </a:solidFill>
      </dgm:spPr>
      <dgm:t>
        <a:bodyPr/>
        <a:lstStyle/>
        <a:p>
          <a:r>
            <a:rPr lang="en-US" sz="1400" dirty="0">
              <a:solidFill>
                <a:srgbClr val="33CC33"/>
              </a:solidFill>
            </a:rPr>
            <a:t>Better</a:t>
          </a:r>
          <a:r>
            <a:rPr lang="en-US" sz="1200" dirty="0">
              <a:solidFill>
                <a:srgbClr val="33CC33"/>
              </a:solidFill>
            </a:rPr>
            <a:t> </a:t>
          </a:r>
          <a:r>
            <a:rPr lang="en-US" sz="2000" dirty="0">
              <a:solidFill>
                <a:srgbClr val="33CC33"/>
              </a:solidFill>
            </a:rPr>
            <a:t>Governance</a:t>
          </a:r>
          <a:endParaRPr lang="en-IN" sz="2000" dirty="0">
            <a:solidFill>
              <a:srgbClr val="33CC33"/>
            </a:solidFill>
          </a:endParaRPr>
        </a:p>
      </dgm:t>
    </dgm:pt>
    <dgm:pt modelId="{29122038-2F71-42D2-B173-97E905A65291}" type="parTrans" cxnId="{D856D9EC-74A6-4670-B9A1-7DD3C3E3A19E}">
      <dgm:prSet/>
      <dgm:spPr/>
      <dgm:t>
        <a:bodyPr/>
        <a:lstStyle/>
        <a:p>
          <a:endParaRPr lang="en-IN"/>
        </a:p>
      </dgm:t>
    </dgm:pt>
    <dgm:pt modelId="{C6E897E8-1E88-45CC-99BA-A05BA6CC4AC3}" type="sibTrans" cxnId="{D856D9EC-74A6-4670-B9A1-7DD3C3E3A19E}">
      <dgm:prSet/>
      <dgm:spPr/>
      <dgm:t>
        <a:bodyPr/>
        <a:lstStyle/>
        <a:p>
          <a:endParaRPr lang="en-IN"/>
        </a:p>
      </dgm:t>
    </dgm:pt>
    <dgm:pt modelId="{A26814A2-5C2D-4FBC-AE41-78E553DEF084}">
      <dgm:prSet phldrT="[Text]" custT="1"/>
      <dgm:spPr>
        <a:solidFill>
          <a:srgbClr val="074589"/>
        </a:solidFill>
      </dgm:spPr>
      <dgm:t>
        <a:bodyPr/>
        <a:lstStyle/>
        <a:p>
          <a:r>
            <a:rPr lang="en-US" sz="1400" dirty="0">
              <a:solidFill>
                <a:srgbClr val="33CC33"/>
              </a:solidFill>
            </a:rPr>
            <a:t>High</a:t>
          </a:r>
          <a:r>
            <a:rPr lang="en-US" sz="1200" dirty="0">
              <a:solidFill>
                <a:srgbClr val="33CC33"/>
              </a:solidFill>
            </a:rPr>
            <a:t> </a:t>
          </a:r>
          <a:r>
            <a:rPr lang="en-US" sz="2000" dirty="0">
              <a:solidFill>
                <a:srgbClr val="33CC33"/>
              </a:solidFill>
            </a:rPr>
            <a:t>Growth</a:t>
          </a:r>
          <a:endParaRPr lang="en-IN" sz="2000" dirty="0">
            <a:solidFill>
              <a:srgbClr val="33CC33"/>
            </a:solidFill>
          </a:endParaRPr>
        </a:p>
      </dgm:t>
    </dgm:pt>
    <dgm:pt modelId="{E13ECA61-BA74-4BF2-99E6-CB0607F09052}" type="parTrans" cxnId="{5FB3E3FB-C6D6-4E0C-A5D2-6B49F21E2BBD}">
      <dgm:prSet/>
      <dgm:spPr/>
      <dgm:t>
        <a:bodyPr/>
        <a:lstStyle/>
        <a:p>
          <a:endParaRPr lang="en-IN"/>
        </a:p>
      </dgm:t>
    </dgm:pt>
    <dgm:pt modelId="{DE122961-E997-4246-BFAD-968E88BEEDAF}" type="sibTrans" cxnId="{5FB3E3FB-C6D6-4E0C-A5D2-6B49F21E2BBD}">
      <dgm:prSet/>
      <dgm:spPr/>
      <dgm:t>
        <a:bodyPr/>
        <a:lstStyle/>
        <a:p>
          <a:endParaRPr lang="en-IN"/>
        </a:p>
      </dgm:t>
    </dgm:pt>
    <dgm:pt modelId="{EBFE58C5-B282-4878-BD98-2FC2C622E407}">
      <dgm:prSet phldrT="[Text]" custT="1"/>
      <dgm:spPr>
        <a:solidFill>
          <a:srgbClr val="074589"/>
        </a:solidFill>
      </dgm:spPr>
      <dgm:t>
        <a:bodyPr/>
        <a:lstStyle/>
        <a:p>
          <a:r>
            <a:rPr lang="en-US" sz="2000" dirty="0">
              <a:solidFill>
                <a:srgbClr val="33CC33"/>
              </a:solidFill>
            </a:rPr>
            <a:t>Greater</a:t>
          </a:r>
          <a:r>
            <a:rPr lang="en-US" sz="1900" dirty="0">
              <a:solidFill>
                <a:srgbClr val="33CC33"/>
              </a:solidFill>
            </a:rPr>
            <a:t> </a:t>
          </a:r>
          <a:r>
            <a:rPr lang="en-US" sz="1400" dirty="0">
              <a:solidFill>
                <a:srgbClr val="33CC33"/>
              </a:solidFill>
            </a:rPr>
            <a:t>Visibility</a:t>
          </a:r>
          <a:endParaRPr lang="en-IN" sz="1900" dirty="0">
            <a:solidFill>
              <a:srgbClr val="33CC33"/>
            </a:solidFill>
          </a:endParaRPr>
        </a:p>
      </dgm:t>
    </dgm:pt>
    <dgm:pt modelId="{C0BDD364-42A0-4397-B7FD-B71CF827244D}" type="parTrans" cxnId="{E5E885D5-BA23-43DE-8F3C-92DA4CE69B69}">
      <dgm:prSet/>
      <dgm:spPr/>
      <dgm:t>
        <a:bodyPr/>
        <a:lstStyle/>
        <a:p>
          <a:endParaRPr lang="en-IN"/>
        </a:p>
      </dgm:t>
    </dgm:pt>
    <dgm:pt modelId="{CDB643C5-D0F2-4FAD-B92F-5F5D903BF9DF}" type="sibTrans" cxnId="{E5E885D5-BA23-43DE-8F3C-92DA4CE69B69}">
      <dgm:prSet/>
      <dgm:spPr/>
      <dgm:t>
        <a:bodyPr/>
        <a:lstStyle/>
        <a:p>
          <a:endParaRPr lang="en-IN"/>
        </a:p>
      </dgm:t>
    </dgm:pt>
    <dgm:pt modelId="{4E29F0DD-5B58-4863-AF73-E06B529130A4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sz="1100" dirty="0">
              <a:solidFill>
                <a:srgbClr val="C00000"/>
              </a:solidFill>
            </a:rPr>
            <a:t>Share </a:t>
          </a:r>
          <a:r>
            <a:rPr lang="en-US" sz="1800" dirty="0">
              <a:solidFill>
                <a:srgbClr val="C00000"/>
              </a:solidFill>
            </a:rPr>
            <a:t>Earnings</a:t>
          </a:r>
          <a:endParaRPr lang="en-IN" sz="1800" dirty="0">
            <a:solidFill>
              <a:srgbClr val="C00000"/>
            </a:solidFill>
          </a:endParaRPr>
        </a:p>
      </dgm:t>
    </dgm:pt>
    <dgm:pt modelId="{AB9379D7-0BE3-4F34-A920-0667EBB52CB8}" type="parTrans" cxnId="{3923C099-4EAA-4204-B950-2ED46E6675BC}">
      <dgm:prSet/>
      <dgm:spPr/>
      <dgm:t>
        <a:bodyPr/>
        <a:lstStyle/>
        <a:p>
          <a:endParaRPr lang="en-IN"/>
        </a:p>
      </dgm:t>
    </dgm:pt>
    <dgm:pt modelId="{30A40E43-FBDE-4806-B5D9-9515C60F4F24}" type="sibTrans" cxnId="{3923C099-4EAA-4204-B950-2ED46E6675BC}">
      <dgm:prSet/>
      <dgm:spPr/>
      <dgm:t>
        <a:bodyPr/>
        <a:lstStyle/>
        <a:p>
          <a:endParaRPr lang="en-IN"/>
        </a:p>
      </dgm:t>
    </dgm:pt>
    <dgm:pt modelId="{84796B93-CFC1-4728-970F-9831B1CA9A88}">
      <dgm:prSet phldrT="[Text]" custT="1"/>
      <dgm:spPr>
        <a:solidFill>
          <a:srgbClr val="074589"/>
        </a:solidFill>
      </dgm:spPr>
      <dgm:t>
        <a:bodyPr/>
        <a:lstStyle/>
        <a:p>
          <a:r>
            <a:rPr lang="en-US" sz="1400" dirty="0">
              <a:solidFill>
                <a:srgbClr val="33CC33"/>
              </a:solidFill>
            </a:rPr>
            <a:t>Enhanced</a:t>
          </a:r>
          <a:r>
            <a:rPr lang="en-US" sz="1800" dirty="0">
              <a:solidFill>
                <a:srgbClr val="33CC33"/>
              </a:solidFill>
            </a:rPr>
            <a:t> </a:t>
          </a:r>
          <a:r>
            <a:rPr lang="en-US" sz="2000" dirty="0">
              <a:solidFill>
                <a:srgbClr val="33CC33"/>
              </a:solidFill>
            </a:rPr>
            <a:t>Goodwill</a:t>
          </a:r>
          <a:endParaRPr lang="en-IN" sz="1800" dirty="0">
            <a:solidFill>
              <a:srgbClr val="33CC33"/>
            </a:solidFill>
          </a:endParaRPr>
        </a:p>
      </dgm:t>
    </dgm:pt>
    <dgm:pt modelId="{6D9517FC-4BFC-4B87-BD98-6D14D3F82863}" type="parTrans" cxnId="{56DB6551-61B5-4ED6-86BB-BD1D1ADA320B}">
      <dgm:prSet/>
      <dgm:spPr/>
      <dgm:t>
        <a:bodyPr/>
        <a:lstStyle/>
        <a:p>
          <a:endParaRPr lang="en-IN"/>
        </a:p>
      </dgm:t>
    </dgm:pt>
    <dgm:pt modelId="{8A328024-EDC1-4B8B-AE98-82CF3B860BAC}" type="sibTrans" cxnId="{56DB6551-61B5-4ED6-86BB-BD1D1ADA320B}">
      <dgm:prSet/>
      <dgm:spPr/>
      <dgm:t>
        <a:bodyPr/>
        <a:lstStyle/>
        <a:p>
          <a:endParaRPr lang="en-IN"/>
        </a:p>
      </dgm:t>
    </dgm:pt>
    <dgm:pt modelId="{0BD006A6-AE8E-4173-9417-8496BE0855E6}" type="pres">
      <dgm:prSet presAssocID="{CBA4CDA4-78D1-499E-B293-61988A32DACA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834B4F99-DF73-4499-A7C2-0BAD0E53B617}" type="pres">
      <dgm:prSet presAssocID="{CBA4CDA4-78D1-499E-B293-61988A32DACA}" presName="dummyMaxCanvas" presStyleCnt="0"/>
      <dgm:spPr/>
    </dgm:pt>
    <dgm:pt modelId="{EFCD1EC1-2245-49FE-844E-DD891989F534}" type="pres">
      <dgm:prSet presAssocID="{CBA4CDA4-78D1-499E-B293-61988A32DACA}" presName="parentComposite" presStyleCnt="0"/>
      <dgm:spPr/>
    </dgm:pt>
    <dgm:pt modelId="{D7B7BBEC-8E06-4201-ADAB-DFB1056FAFE4}" type="pres">
      <dgm:prSet presAssocID="{CBA4CDA4-78D1-499E-B293-61988A32DACA}" presName="parent1" presStyleLbl="alignAccFollowNode1" presStyleIdx="0" presStyleCnt="4" custScaleX="120563">
        <dgm:presLayoutVars>
          <dgm:chMax val="4"/>
        </dgm:presLayoutVars>
      </dgm:prSet>
      <dgm:spPr/>
    </dgm:pt>
    <dgm:pt modelId="{1D169D23-86E8-4720-B80D-2642C7401410}" type="pres">
      <dgm:prSet presAssocID="{CBA4CDA4-78D1-499E-B293-61988A32DACA}" presName="parent2" presStyleLbl="alignAccFollowNode1" presStyleIdx="1" presStyleCnt="4">
        <dgm:presLayoutVars>
          <dgm:chMax val="4"/>
        </dgm:presLayoutVars>
      </dgm:prSet>
      <dgm:spPr/>
    </dgm:pt>
    <dgm:pt modelId="{2B4EF559-1E2B-4BF1-911B-06D9DB3E9F0A}" type="pres">
      <dgm:prSet presAssocID="{CBA4CDA4-78D1-499E-B293-61988A32DACA}" presName="childrenComposite" presStyleCnt="0"/>
      <dgm:spPr/>
    </dgm:pt>
    <dgm:pt modelId="{3FBEA78F-9C77-47E2-84BB-3C7A788A671C}" type="pres">
      <dgm:prSet presAssocID="{CBA4CDA4-78D1-499E-B293-61988A32DACA}" presName="dummyMaxCanvas_ChildArea" presStyleCnt="0"/>
      <dgm:spPr/>
    </dgm:pt>
    <dgm:pt modelId="{C1128723-9F63-4847-9146-44D3FABE6DB8}" type="pres">
      <dgm:prSet presAssocID="{CBA4CDA4-78D1-499E-B293-61988A32DACA}" presName="fulcrum" presStyleLbl="alignAccFollowNode1" presStyleIdx="2" presStyleCnt="4"/>
      <dgm:spPr>
        <a:solidFill>
          <a:srgbClr val="636462">
            <a:alpha val="90000"/>
          </a:srgbClr>
        </a:solidFill>
      </dgm:spPr>
    </dgm:pt>
    <dgm:pt modelId="{971D1E63-C270-4816-8276-B2ECE1E23B4B}" type="pres">
      <dgm:prSet presAssocID="{CBA4CDA4-78D1-499E-B293-61988A32DACA}" presName="balance_34" presStyleLbl="alignAccFollowNode1" presStyleIdx="3" presStyleCnt="4">
        <dgm:presLayoutVars>
          <dgm:bulletEnabled val="1"/>
        </dgm:presLayoutVars>
      </dgm:prSet>
      <dgm:spPr>
        <a:solidFill>
          <a:schemeClr val="tx1">
            <a:lumMod val="75000"/>
            <a:lumOff val="25000"/>
            <a:alpha val="90000"/>
          </a:schemeClr>
        </a:solidFill>
      </dgm:spPr>
    </dgm:pt>
    <dgm:pt modelId="{940BA5FC-5EB1-4FC3-8C96-B2EC120EA21D}" type="pres">
      <dgm:prSet presAssocID="{CBA4CDA4-78D1-499E-B293-61988A32DACA}" presName="right_34_1" presStyleLbl="node1" presStyleIdx="0" presStyleCnt="7">
        <dgm:presLayoutVars>
          <dgm:bulletEnabled val="1"/>
        </dgm:presLayoutVars>
      </dgm:prSet>
      <dgm:spPr/>
    </dgm:pt>
    <dgm:pt modelId="{1D7A2FD6-F466-44E5-BCD8-065C39DC15C2}" type="pres">
      <dgm:prSet presAssocID="{CBA4CDA4-78D1-499E-B293-61988A32DACA}" presName="right_34_2" presStyleLbl="node1" presStyleIdx="1" presStyleCnt="7">
        <dgm:presLayoutVars>
          <dgm:bulletEnabled val="1"/>
        </dgm:presLayoutVars>
      </dgm:prSet>
      <dgm:spPr/>
    </dgm:pt>
    <dgm:pt modelId="{87C16EAC-4374-4215-8AAD-BBB0544766E5}" type="pres">
      <dgm:prSet presAssocID="{CBA4CDA4-78D1-499E-B293-61988A32DACA}" presName="right_34_3" presStyleLbl="node1" presStyleIdx="2" presStyleCnt="7">
        <dgm:presLayoutVars>
          <dgm:bulletEnabled val="1"/>
        </dgm:presLayoutVars>
      </dgm:prSet>
      <dgm:spPr/>
    </dgm:pt>
    <dgm:pt modelId="{2ED4E6BA-DEF8-4658-A5A8-8EE1A7AF165E}" type="pres">
      <dgm:prSet presAssocID="{CBA4CDA4-78D1-499E-B293-61988A32DACA}" presName="right_34_4" presStyleLbl="node1" presStyleIdx="3" presStyleCnt="7">
        <dgm:presLayoutVars>
          <dgm:bulletEnabled val="1"/>
        </dgm:presLayoutVars>
      </dgm:prSet>
      <dgm:spPr/>
    </dgm:pt>
    <dgm:pt modelId="{89A92E21-5EC5-465A-804F-20836545BBC7}" type="pres">
      <dgm:prSet presAssocID="{CBA4CDA4-78D1-499E-B293-61988A32DACA}" presName="left_34_1" presStyleLbl="node1" presStyleIdx="4" presStyleCnt="7">
        <dgm:presLayoutVars>
          <dgm:bulletEnabled val="1"/>
        </dgm:presLayoutVars>
      </dgm:prSet>
      <dgm:spPr/>
    </dgm:pt>
    <dgm:pt modelId="{777CD098-03C3-4008-BA84-8C4EAA31D42B}" type="pres">
      <dgm:prSet presAssocID="{CBA4CDA4-78D1-499E-B293-61988A32DACA}" presName="left_34_2" presStyleLbl="node1" presStyleIdx="5" presStyleCnt="7">
        <dgm:presLayoutVars>
          <dgm:bulletEnabled val="1"/>
        </dgm:presLayoutVars>
      </dgm:prSet>
      <dgm:spPr/>
    </dgm:pt>
    <dgm:pt modelId="{1AFF7639-61A5-4E63-A1D9-E062E819ADE3}" type="pres">
      <dgm:prSet presAssocID="{CBA4CDA4-78D1-499E-B293-61988A32DACA}" presName="left_34_3" presStyleLbl="node1" presStyleIdx="6" presStyleCnt="7">
        <dgm:presLayoutVars>
          <dgm:bulletEnabled val="1"/>
        </dgm:presLayoutVars>
      </dgm:prSet>
      <dgm:spPr/>
    </dgm:pt>
  </dgm:ptLst>
  <dgm:cxnLst>
    <dgm:cxn modelId="{BBF6B015-4BB1-43C7-BC4C-54120072B726}" type="presOf" srcId="{4E29F0DD-5B58-4863-AF73-E06B529130A4}" destId="{1AFF7639-61A5-4E63-A1D9-E062E819ADE3}" srcOrd="0" destOrd="0" presId="urn:microsoft.com/office/officeart/2005/8/layout/balance1"/>
    <dgm:cxn modelId="{001C2924-166F-42A2-9BE3-BF79BB91ECDE}" type="presOf" srcId="{FA41DDED-7D90-44DE-B698-E352C1E12DD8}" destId="{D7B7BBEC-8E06-4201-ADAB-DFB1056FAFE4}" srcOrd="0" destOrd="0" presId="urn:microsoft.com/office/officeart/2005/8/layout/balance1"/>
    <dgm:cxn modelId="{CD06AB34-1F34-4B70-8051-F6965FE5CCD4}" type="presOf" srcId="{184DFC6E-A8C9-4E77-9FE2-2E31F3E98A9A}" destId="{940BA5FC-5EB1-4FC3-8C96-B2EC120EA21D}" srcOrd="0" destOrd="0" presId="urn:microsoft.com/office/officeart/2005/8/layout/balance1"/>
    <dgm:cxn modelId="{6DACD766-D71D-43EF-9584-51B0B98D635D}" type="presOf" srcId="{EBFE58C5-B282-4878-BD98-2FC2C622E407}" destId="{2ED4E6BA-DEF8-4658-A5A8-8EE1A7AF165E}" srcOrd="0" destOrd="0" presId="urn:microsoft.com/office/officeart/2005/8/layout/balance1"/>
    <dgm:cxn modelId="{AE4B4A4D-8665-4038-842A-B4F4454D7EDE}" type="presOf" srcId="{40F74077-3812-439A-A1F0-76EABFA0EC84}" destId="{89A92E21-5EC5-465A-804F-20836545BBC7}" srcOrd="0" destOrd="0" presId="urn:microsoft.com/office/officeart/2005/8/layout/balance1"/>
    <dgm:cxn modelId="{56DB6551-61B5-4ED6-86BB-BD1D1ADA320B}" srcId="{58C453F6-5258-4879-845E-E09594786FD3}" destId="{84796B93-CFC1-4728-970F-9831B1CA9A88}" srcOrd="2" destOrd="0" parTransId="{6D9517FC-4BFC-4B87-BD98-6D14D3F82863}" sibTransId="{8A328024-EDC1-4B8B-AE98-82CF3B860BAC}"/>
    <dgm:cxn modelId="{10058176-B9D9-447D-96F4-235B589B2176}" type="presOf" srcId="{A26814A2-5C2D-4FBC-AE41-78E553DEF084}" destId="{1D7A2FD6-F466-44E5-BCD8-065C39DC15C2}" srcOrd="0" destOrd="0" presId="urn:microsoft.com/office/officeart/2005/8/layout/balance1"/>
    <dgm:cxn modelId="{333FA181-202E-414E-AE2F-774394B21467}" srcId="{FA41DDED-7D90-44DE-B698-E352C1E12DD8}" destId="{40F74077-3812-439A-A1F0-76EABFA0EC84}" srcOrd="0" destOrd="0" parTransId="{CE28DD4A-8E23-4B59-84B1-FC33273B967C}" sibTransId="{99DF1C29-8003-49B1-938D-58AA4D7800D7}"/>
    <dgm:cxn modelId="{3923C099-4EAA-4204-B950-2ED46E6675BC}" srcId="{FA41DDED-7D90-44DE-B698-E352C1E12DD8}" destId="{4E29F0DD-5B58-4863-AF73-E06B529130A4}" srcOrd="2" destOrd="0" parTransId="{AB9379D7-0BE3-4F34-A920-0667EBB52CB8}" sibTransId="{30A40E43-FBDE-4806-B5D9-9515C60F4F24}"/>
    <dgm:cxn modelId="{102236B1-7023-413F-92CE-D6068BA18F9B}" type="presOf" srcId="{89BD3053-1D46-48B9-951A-57432A545C7A}" destId="{777CD098-03C3-4008-BA84-8C4EAA31D42B}" srcOrd="0" destOrd="0" presId="urn:microsoft.com/office/officeart/2005/8/layout/balance1"/>
    <dgm:cxn modelId="{DCDE99C2-11CE-4330-8895-0CFEB822218A}" srcId="{CBA4CDA4-78D1-499E-B293-61988A32DACA}" destId="{FA41DDED-7D90-44DE-B698-E352C1E12DD8}" srcOrd="0" destOrd="0" parTransId="{87F93F14-8A72-4196-997B-7B1A9A7CEC75}" sibTransId="{BEA32836-1746-43D7-A791-FFC74D8C184B}"/>
    <dgm:cxn modelId="{CB1AD6C2-F14A-46EA-A6FB-2D7C4409E482}" type="presOf" srcId="{58C453F6-5258-4879-845E-E09594786FD3}" destId="{1D169D23-86E8-4720-B80D-2642C7401410}" srcOrd="0" destOrd="0" presId="urn:microsoft.com/office/officeart/2005/8/layout/balance1"/>
    <dgm:cxn modelId="{E5E885D5-BA23-43DE-8F3C-92DA4CE69B69}" srcId="{58C453F6-5258-4879-845E-E09594786FD3}" destId="{EBFE58C5-B282-4878-BD98-2FC2C622E407}" srcOrd="3" destOrd="0" parTransId="{C0BDD364-42A0-4397-B7FD-B71CF827244D}" sibTransId="{CDB643C5-D0F2-4FAD-B92F-5F5D903BF9DF}"/>
    <dgm:cxn modelId="{7F962DE8-71E9-4149-AEB6-DC44C9D86A20}" type="presOf" srcId="{84796B93-CFC1-4728-970F-9831B1CA9A88}" destId="{87C16EAC-4374-4215-8AAD-BBB0544766E5}" srcOrd="0" destOrd="0" presId="urn:microsoft.com/office/officeart/2005/8/layout/balance1"/>
    <dgm:cxn modelId="{F9BBB0E8-28B6-4668-8A45-D75179340832}" srcId="{FA41DDED-7D90-44DE-B698-E352C1E12DD8}" destId="{89BD3053-1D46-48B9-951A-57432A545C7A}" srcOrd="1" destOrd="0" parTransId="{326FA7DC-517A-4A5B-BAE7-6F30599AE93F}" sibTransId="{E2084F6F-CCA1-4780-9F8C-CD5FD86E60FE}"/>
    <dgm:cxn modelId="{D856D9EC-74A6-4670-B9A1-7DD3C3E3A19E}" srcId="{58C453F6-5258-4879-845E-E09594786FD3}" destId="{184DFC6E-A8C9-4E77-9FE2-2E31F3E98A9A}" srcOrd="0" destOrd="0" parTransId="{29122038-2F71-42D2-B173-97E905A65291}" sibTransId="{C6E897E8-1E88-45CC-99BA-A05BA6CC4AC3}"/>
    <dgm:cxn modelId="{53EA80F2-3EF3-4C20-ABFE-B2A386ECCB4E}" type="presOf" srcId="{CBA4CDA4-78D1-499E-B293-61988A32DACA}" destId="{0BD006A6-AE8E-4173-9417-8496BE0855E6}" srcOrd="0" destOrd="0" presId="urn:microsoft.com/office/officeart/2005/8/layout/balance1"/>
    <dgm:cxn modelId="{5FB3E3FB-C6D6-4E0C-A5D2-6B49F21E2BBD}" srcId="{58C453F6-5258-4879-845E-E09594786FD3}" destId="{A26814A2-5C2D-4FBC-AE41-78E553DEF084}" srcOrd="1" destOrd="0" parTransId="{E13ECA61-BA74-4BF2-99E6-CB0607F09052}" sibTransId="{DE122961-E997-4246-BFAD-968E88BEEDAF}"/>
    <dgm:cxn modelId="{A2A38DFE-E054-47EB-AD8C-49397C4CA4D7}" srcId="{CBA4CDA4-78D1-499E-B293-61988A32DACA}" destId="{58C453F6-5258-4879-845E-E09594786FD3}" srcOrd="1" destOrd="0" parTransId="{50CE8BAC-3850-4907-82D6-AF31095ED19B}" sibTransId="{5A3275E1-FD1A-42C3-AC85-E967A20EFAB8}"/>
    <dgm:cxn modelId="{0D43B8D6-5E27-4995-81FA-0BA117053C1F}" type="presParOf" srcId="{0BD006A6-AE8E-4173-9417-8496BE0855E6}" destId="{834B4F99-DF73-4499-A7C2-0BAD0E53B617}" srcOrd="0" destOrd="0" presId="urn:microsoft.com/office/officeart/2005/8/layout/balance1"/>
    <dgm:cxn modelId="{EAB613C7-A728-4714-BEE0-6F1A2EEC3633}" type="presParOf" srcId="{0BD006A6-AE8E-4173-9417-8496BE0855E6}" destId="{EFCD1EC1-2245-49FE-844E-DD891989F534}" srcOrd="1" destOrd="0" presId="urn:microsoft.com/office/officeart/2005/8/layout/balance1"/>
    <dgm:cxn modelId="{C6C3EB20-A0B8-4442-8E9F-66BD4EF258AB}" type="presParOf" srcId="{EFCD1EC1-2245-49FE-844E-DD891989F534}" destId="{D7B7BBEC-8E06-4201-ADAB-DFB1056FAFE4}" srcOrd="0" destOrd="0" presId="urn:microsoft.com/office/officeart/2005/8/layout/balance1"/>
    <dgm:cxn modelId="{1242C152-C6C6-4121-8A65-36A4D9D11783}" type="presParOf" srcId="{EFCD1EC1-2245-49FE-844E-DD891989F534}" destId="{1D169D23-86E8-4720-B80D-2642C7401410}" srcOrd="1" destOrd="0" presId="urn:microsoft.com/office/officeart/2005/8/layout/balance1"/>
    <dgm:cxn modelId="{A4C463AC-602E-4BA4-990B-E35F94B58D0E}" type="presParOf" srcId="{0BD006A6-AE8E-4173-9417-8496BE0855E6}" destId="{2B4EF559-1E2B-4BF1-911B-06D9DB3E9F0A}" srcOrd="2" destOrd="0" presId="urn:microsoft.com/office/officeart/2005/8/layout/balance1"/>
    <dgm:cxn modelId="{AD3CD283-CFFE-495E-81F9-A2E2D0BA1859}" type="presParOf" srcId="{2B4EF559-1E2B-4BF1-911B-06D9DB3E9F0A}" destId="{3FBEA78F-9C77-47E2-84BB-3C7A788A671C}" srcOrd="0" destOrd="0" presId="urn:microsoft.com/office/officeart/2005/8/layout/balance1"/>
    <dgm:cxn modelId="{8EA0749A-F01E-4B5A-902F-02EEEEA3F4DD}" type="presParOf" srcId="{2B4EF559-1E2B-4BF1-911B-06D9DB3E9F0A}" destId="{C1128723-9F63-4847-9146-44D3FABE6DB8}" srcOrd="1" destOrd="0" presId="urn:microsoft.com/office/officeart/2005/8/layout/balance1"/>
    <dgm:cxn modelId="{606A7271-0B2B-4E17-B82E-384FDF7C1094}" type="presParOf" srcId="{2B4EF559-1E2B-4BF1-911B-06D9DB3E9F0A}" destId="{971D1E63-C270-4816-8276-B2ECE1E23B4B}" srcOrd="2" destOrd="0" presId="urn:microsoft.com/office/officeart/2005/8/layout/balance1"/>
    <dgm:cxn modelId="{C1ADD1C1-92C9-4DD3-A2BA-79640BD659B0}" type="presParOf" srcId="{2B4EF559-1E2B-4BF1-911B-06D9DB3E9F0A}" destId="{940BA5FC-5EB1-4FC3-8C96-B2EC120EA21D}" srcOrd="3" destOrd="0" presId="urn:microsoft.com/office/officeart/2005/8/layout/balance1"/>
    <dgm:cxn modelId="{88AC6793-8300-458E-9825-D9CCFDA1BB48}" type="presParOf" srcId="{2B4EF559-1E2B-4BF1-911B-06D9DB3E9F0A}" destId="{1D7A2FD6-F466-44E5-BCD8-065C39DC15C2}" srcOrd="4" destOrd="0" presId="urn:microsoft.com/office/officeart/2005/8/layout/balance1"/>
    <dgm:cxn modelId="{BA1C884A-35DC-48F7-A1FF-49451BDAD1F6}" type="presParOf" srcId="{2B4EF559-1E2B-4BF1-911B-06D9DB3E9F0A}" destId="{87C16EAC-4374-4215-8AAD-BBB0544766E5}" srcOrd="5" destOrd="0" presId="urn:microsoft.com/office/officeart/2005/8/layout/balance1"/>
    <dgm:cxn modelId="{933EFFE5-3395-46D9-97AC-1356F7990B87}" type="presParOf" srcId="{2B4EF559-1E2B-4BF1-911B-06D9DB3E9F0A}" destId="{2ED4E6BA-DEF8-4658-A5A8-8EE1A7AF165E}" srcOrd="6" destOrd="0" presId="urn:microsoft.com/office/officeart/2005/8/layout/balance1"/>
    <dgm:cxn modelId="{29A0BE60-5405-4635-8241-29738991AE42}" type="presParOf" srcId="{2B4EF559-1E2B-4BF1-911B-06D9DB3E9F0A}" destId="{89A92E21-5EC5-465A-804F-20836545BBC7}" srcOrd="7" destOrd="0" presId="urn:microsoft.com/office/officeart/2005/8/layout/balance1"/>
    <dgm:cxn modelId="{F1275E53-CA75-4D0B-8540-D63FC287C74B}" type="presParOf" srcId="{2B4EF559-1E2B-4BF1-911B-06D9DB3E9F0A}" destId="{777CD098-03C3-4008-BA84-8C4EAA31D42B}" srcOrd="8" destOrd="0" presId="urn:microsoft.com/office/officeart/2005/8/layout/balance1"/>
    <dgm:cxn modelId="{B690AA36-C57E-4F29-BD89-8A090D9F4248}" type="presParOf" srcId="{2B4EF559-1E2B-4BF1-911B-06D9DB3E9F0A}" destId="{1AFF7639-61A5-4E63-A1D9-E062E819ADE3}" srcOrd="9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DBA248-9622-43AF-AC23-8DD645EF8AE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628C6A9D-BDD6-415C-AACF-3CBB0A241F1A}">
      <dgm:prSet phldrT="[Text]"/>
      <dgm:spPr/>
      <dgm:t>
        <a:bodyPr/>
        <a:lstStyle/>
        <a:p>
          <a:r>
            <a:rPr lang="en-US" dirty="0"/>
            <a:t>IPO on EMERGE</a:t>
          </a:r>
          <a:endParaRPr lang="en-IN" dirty="0"/>
        </a:p>
      </dgm:t>
    </dgm:pt>
    <dgm:pt modelId="{791C93A8-4AB4-45C9-91C6-0052035DC73E}" type="parTrans" cxnId="{0AAA9E1D-F681-4D19-A4AB-D937C39DDF43}">
      <dgm:prSet/>
      <dgm:spPr/>
      <dgm:t>
        <a:bodyPr/>
        <a:lstStyle/>
        <a:p>
          <a:endParaRPr lang="en-IN"/>
        </a:p>
      </dgm:t>
    </dgm:pt>
    <dgm:pt modelId="{54816B13-13A9-4E05-B21A-07744513976E}" type="sibTrans" cxnId="{0AAA9E1D-F681-4D19-A4AB-D937C39DDF43}">
      <dgm:prSet/>
      <dgm:spPr/>
      <dgm:t>
        <a:bodyPr/>
        <a:lstStyle/>
        <a:p>
          <a:endParaRPr lang="en-IN"/>
        </a:p>
      </dgm:t>
    </dgm:pt>
    <dgm:pt modelId="{130CA4CE-8509-4CA8-8C1B-7F694127631C}">
      <dgm:prSet phldrT="[Text]" custT="1"/>
      <dgm:spPr/>
      <dgm:t>
        <a:bodyPr/>
        <a:lstStyle/>
        <a:p>
          <a:r>
            <a:rPr lang="en-US" sz="1400" dirty="0"/>
            <a:t>Min 50 </a:t>
          </a:r>
          <a:r>
            <a:rPr lang="en-US" sz="1400" dirty="0" err="1"/>
            <a:t>allottees</a:t>
          </a:r>
          <a:r>
            <a:rPr lang="en-US" sz="1400" dirty="0"/>
            <a:t>. 					Dilution: at least 25%</a:t>
          </a:r>
          <a:endParaRPr lang="en-IN" sz="1400" dirty="0"/>
        </a:p>
      </dgm:t>
    </dgm:pt>
    <dgm:pt modelId="{62322380-7DBD-4551-9A03-3DC484952E23}" type="parTrans" cxnId="{586B9B4B-5C08-448E-A8FA-245932A06502}">
      <dgm:prSet/>
      <dgm:spPr/>
      <dgm:t>
        <a:bodyPr/>
        <a:lstStyle/>
        <a:p>
          <a:endParaRPr lang="en-IN"/>
        </a:p>
      </dgm:t>
    </dgm:pt>
    <dgm:pt modelId="{8AB59EF0-ED6D-4D41-BC61-1D22DACF51FC}" type="sibTrans" cxnId="{586B9B4B-5C08-448E-A8FA-245932A06502}">
      <dgm:prSet/>
      <dgm:spPr/>
      <dgm:t>
        <a:bodyPr/>
        <a:lstStyle/>
        <a:p>
          <a:endParaRPr lang="en-IN"/>
        </a:p>
      </dgm:t>
    </dgm:pt>
    <dgm:pt modelId="{20C5CFBB-4F35-4888-9D2A-23E3482A8150}">
      <dgm:prSet phldrT="[Text]"/>
      <dgm:spPr/>
      <dgm:t>
        <a:bodyPr/>
        <a:lstStyle/>
        <a:p>
          <a:r>
            <a:rPr lang="en-US" dirty="0"/>
            <a:t>Post listing compliance</a:t>
          </a:r>
          <a:endParaRPr lang="en-IN" dirty="0"/>
        </a:p>
      </dgm:t>
    </dgm:pt>
    <dgm:pt modelId="{6E1C45E5-0839-4F9E-A40A-1134DD7F779B}" type="parTrans" cxnId="{F6D2E67C-C090-4520-8C28-C09E04751688}">
      <dgm:prSet/>
      <dgm:spPr/>
      <dgm:t>
        <a:bodyPr/>
        <a:lstStyle/>
        <a:p>
          <a:endParaRPr lang="en-IN"/>
        </a:p>
      </dgm:t>
    </dgm:pt>
    <dgm:pt modelId="{E59864F3-1EBC-4989-9AE0-7E43A88AF609}" type="sibTrans" cxnId="{F6D2E67C-C090-4520-8C28-C09E04751688}">
      <dgm:prSet/>
      <dgm:spPr/>
      <dgm:t>
        <a:bodyPr/>
        <a:lstStyle/>
        <a:p>
          <a:endParaRPr lang="en-IN"/>
        </a:p>
      </dgm:t>
    </dgm:pt>
    <dgm:pt modelId="{7FEF0102-BD8D-491D-B87F-E49A346FF638}">
      <dgm:prSet phldrT="[Text]"/>
      <dgm:spPr/>
      <dgm:t>
        <a:bodyPr/>
        <a:lstStyle/>
        <a:p>
          <a:r>
            <a:rPr lang="en-US" dirty="0"/>
            <a:t>Half yearly audited accounts instead of quarterly on main board</a:t>
          </a:r>
          <a:endParaRPr lang="en-IN" dirty="0"/>
        </a:p>
      </dgm:t>
    </dgm:pt>
    <dgm:pt modelId="{B1A185B3-E4B9-459E-95AC-510598C2F29A}" type="parTrans" cxnId="{0700D202-59D9-4E44-8CF0-5C779CED48EB}">
      <dgm:prSet/>
      <dgm:spPr/>
      <dgm:t>
        <a:bodyPr/>
        <a:lstStyle/>
        <a:p>
          <a:endParaRPr lang="en-IN"/>
        </a:p>
      </dgm:t>
    </dgm:pt>
    <dgm:pt modelId="{7F412545-11ED-4830-B50A-1654AF066DC8}" type="sibTrans" cxnId="{0700D202-59D9-4E44-8CF0-5C779CED48EB}">
      <dgm:prSet/>
      <dgm:spPr/>
      <dgm:t>
        <a:bodyPr/>
        <a:lstStyle/>
        <a:p>
          <a:endParaRPr lang="en-IN"/>
        </a:p>
      </dgm:t>
    </dgm:pt>
    <dgm:pt modelId="{33F28751-5BD5-485E-B08E-32B202D928CD}">
      <dgm:prSet phldrT="[Text]"/>
      <dgm:spPr/>
      <dgm:t>
        <a:bodyPr/>
        <a:lstStyle/>
        <a:p>
          <a:r>
            <a:rPr lang="en-US" dirty="0"/>
            <a:t>Migration</a:t>
          </a:r>
          <a:endParaRPr lang="en-IN" dirty="0"/>
        </a:p>
      </dgm:t>
    </dgm:pt>
    <dgm:pt modelId="{F15E3B08-7955-4CFF-97D9-3F7E30D0D7B8}" type="parTrans" cxnId="{303B2BF2-B6DF-471A-ADD8-A1CEEC448F3D}">
      <dgm:prSet/>
      <dgm:spPr/>
      <dgm:t>
        <a:bodyPr/>
        <a:lstStyle/>
        <a:p>
          <a:endParaRPr lang="en-IN"/>
        </a:p>
      </dgm:t>
    </dgm:pt>
    <dgm:pt modelId="{914AD61A-7ACC-4860-916E-688C22CD9C8C}" type="sibTrans" cxnId="{303B2BF2-B6DF-471A-ADD8-A1CEEC448F3D}">
      <dgm:prSet/>
      <dgm:spPr/>
      <dgm:t>
        <a:bodyPr/>
        <a:lstStyle/>
        <a:p>
          <a:endParaRPr lang="en-IN"/>
        </a:p>
      </dgm:t>
    </dgm:pt>
    <dgm:pt modelId="{1597440A-0060-41EB-A9FE-684E9C094A2B}">
      <dgm:prSet phldrT="[Text]"/>
      <dgm:spPr/>
      <dgm:t>
        <a:bodyPr/>
        <a:lstStyle/>
        <a:p>
          <a:r>
            <a:rPr lang="en-US" dirty="0"/>
            <a:t>Migration from SME to main board and main board to SME allowed subject to conditions.</a:t>
          </a:r>
          <a:endParaRPr lang="en-IN" dirty="0"/>
        </a:p>
      </dgm:t>
    </dgm:pt>
    <dgm:pt modelId="{2E78B4A5-AA11-41CE-99A2-7A6E7F6C706A}" type="parTrans" cxnId="{B32B210A-05CC-4AE8-B553-0A4963923605}">
      <dgm:prSet/>
      <dgm:spPr/>
      <dgm:t>
        <a:bodyPr/>
        <a:lstStyle/>
        <a:p>
          <a:endParaRPr lang="en-IN"/>
        </a:p>
      </dgm:t>
    </dgm:pt>
    <dgm:pt modelId="{D91E3BD5-9E51-469E-8D8D-1F796690CCD3}" type="sibTrans" cxnId="{B32B210A-05CC-4AE8-B553-0A4963923605}">
      <dgm:prSet/>
      <dgm:spPr/>
      <dgm:t>
        <a:bodyPr/>
        <a:lstStyle/>
        <a:p>
          <a:endParaRPr lang="en-IN"/>
        </a:p>
      </dgm:t>
    </dgm:pt>
    <dgm:pt modelId="{C43FD0A3-4A11-4EDE-8E25-F924FC2E169A}">
      <dgm:prSet phldrT="[Text]"/>
      <dgm:spPr/>
      <dgm:t>
        <a:bodyPr/>
        <a:lstStyle/>
        <a:p>
          <a:r>
            <a:rPr lang="en-US" dirty="0"/>
            <a:t>Investors</a:t>
          </a:r>
          <a:endParaRPr lang="en-IN" dirty="0"/>
        </a:p>
      </dgm:t>
    </dgm:pt>
    <dgm:pt modelId="{D6515EE4-E878-487E-A150-0E365CFBDF68}" type="parTrans" cxnId="{44CA2AF5-E410-44B4-9D55-03BA46548BEF}">
      <dgm:prSet/>
      <dgm:spPr/>
      <dgm:t>
        <a:bodyPr/>
        <a:lstStyle/>
        <a:p>
          <a:endParaRPr lang="en-IN"/>
        </a:p>
      </dgm:t>
    </dgm:pt>
    <dgm:pt modelId="{A1D784DB-2A90-4441-AE4F-CA54B467E60A}" type="sibTrans" cxnId="{44CA2AF5-E410-44B4-9D55-03BA46548BEF}">
      <dgm:prSet/>
      <dgm:spPr/>
      <dgm:t>
        <a:bodyPr/>
        <a:lstStyle/>
        <a:p>
          <a:endParaRPr lang="en-IN"/>
        </a:p>
      </dgm:t>
    </dgm:pt>
    <dgm:pt modelId="{6215B340-8E03-4546-AC93-A98F5370FCCA}">
      <dgm:prSet/>
      <dgm:spPr/>
      <dgm:t>
        <a:bodyPr/>
        <a:lstStyle/>
        <a:p>
          <a:r>
            <a:rPr lang="en-US" dirty="0"/>
            <a:t>Corporate governance norms same as main board </a:t>
          </a:r>
        </a:p>
      </dgm:t>
    </dgm:pt>
    <dgm:pt modelId="{4C11D1F7-2D32-448C-BBBF-2C06CCDDAA8D}" type="parTrans" cxnId="{BC0060A3-F5EB-4916-80DB-FF4911ABB2B1}">
      <dgm:prSet/>
      <dgm:spPr/>
      <dgm:t>
        <a:bodyPr/>
        <a:lstStyle/>
        <a:p>
          <a:endParaRPr lang="en-IN"/>
        </a:p>
      </dgm:t>
    </dgm:pt>
    <dgm:pt modelId="{2C50CE53-7FC1-493A-9C6D-C845C8C4221A}" type="sibTrans" cxnId="{BC0060A3-F5EB-4916-80DB-FF4911ABB2B1}">
      <dgm:prSet/>
      <dgm:spPr/>
      <dgm:t>
        <a:bodyPr/>
        <a:lstStyle/>
        <a:p>
          <a:endParaRPr lang="en-IN"/>
        </a:p>
      </dgm:t>
    </dgm:pt>
    <dgm:pt modelId="{D433B1CB-185D-4FC2-9E56-C6E4604AC378}">
      <dgm:prSet/>
      <dgm:spPr/>
      <dgm:t>
        <a:bodyPr/>
        <a:lstStyle/>
        <a:p>
          <a:r>
            <a:rPr lang="en-US" dirty="0"/>
            <a:t>Minimum application size: </a:t>
          </a:r>
          <a:r>
            <a:rPr lang="en-US" dirty="0" err="1"/>
            <a:t>Rs</a:t>
          </a:r>
          <a:r>
            <a:rPr lang="en-US" dirty="0"/>
            <a:t>. 1 lakh</a:t>
          </a:r>
        </a:p>
      </dgm:t>
    </dgm:pt>
    <dgm:pt modelId="{4D17C057-44A0-4803-9C6B-118175E9E5FB}" type="parTrans" cxnId="{B157EAAF-80A7-4B0D-B06A-3F757C4767DA}">
      <dgm:prSet/>
      <dgm:spPr/>
      <dgm:t>
        <a:bodyPr/>
        <a:lstStyle/>
        <a:p>
          <a:endParaRPr lang="en-IN"/>
        </a:p>
      </dgm:t>
    </dgm:pt>
    <dgm:pt modelId="{A42B875F-F566-47A5-852C-1D6BDDB4315D}" type="sibTrans" cxnId="{B157EAAF-80A7-4B0D-B06A-3F757C4767DA}">
      <dgm:prSet/>
      <dgm:spPr/>
      <dgm:t>
        <a:bodyPr/>
        <a:lstStyle/>
        <a:p>
          <a:endParaRPr lang="en-IN"/>
        </a:p>
      </dgm:t>
    </dgm:pt>
    <dgm:pt modelId="{5C6B2324-6927-4142-829F-20F4DCD1FA03}">
      <dgm:prSet/>
      <dgm:spPr/>
      <dgm:t>
        <a:bodyPr/>
        <a:lstStyle/>
        <a:p>
          <a:r>
            <a:rPr lang="en-US" dirty="0"/>
            <a:t>Minimum trading lot: </a:t>
          </a:r>
          <a:r>
            <a:rPr lang="en-US" dirty="0" err="1"/>
            <a:t>Rs</a:t>
          </a:r>
          <a:r>
            <a:rPr lang="en-US" dirty="0"/>
            <a:t>. 1 lakh</a:t>
          </a:r>
        </a:p>
      </dgm:t>
    </dgm:pt>
    <dgm:pt modelId="{67287829-DF2E-4B56-9503-0D7B17DC3C65}" type="parTrans" cxnId="{CE0D8DD9-734E-4A87-90D9-29C848A3C0A0}">
      <dgm:prSet/>
      <dgm:spPr/>
      <dgm:t>
        <a:bodyPr/>
        <a:lstStyle/>
        <a:p>
          <a:endParaRPr lang="en-IN"/>
        </a:p>
      </dgm:t>
    </dgm:pt>
    <dgm:pt modelId="{9BE39402-ABBE-4F8B-93F3-29206FC89CF1}" type="sibTrans" cxnId="{CE0D8DD9-734E-4A87-90D9-29C848A3C0A0}">
      <dgm:prSet/>
      <dgm:spPr/>
      <dgm:t>
        <a:bodyPr/>
        <a:lstStyle/>
        <a:p>
          <a:endParaRPr lang="en-IN"/>
        </a:p>
      </dgm:t>
    </dgm:pt>
    <dgm:pt modelId="{2D07C2CC-07CC-4FDF-A33C-C5F442EB35F1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Nominated investors (PE funds &amp; QIBs) can support underwriting and market making</a:t>
          </a:r>
          <a:endParaRPr lang="en-US" dirty="0"/>
        </a:p>
      </dgm:t>
    </dgm:pt>
    <dgm:pt modelId="{C6ECCCEF-689C-44AA-8B7D-861203807B74}" type="parTrans" cxnId="{6FB7F2A7-47E3-42D1-BF65-06914F3BA057}">
      <dgm:prSet/>
      <dgm:spPr/>
      <dgm:t>
        <a:bodyPr/>
        <a:lstStyle/>
        <a:p>
          <a:endParaRPr lang="en-IN"/>
        </a:p>
      </dgm:t>
    </dgm:pt>
    <dgm:pt modelId="{9BFDF2CC-AD27-4126-96BF-20FA12616D99}" type="sibTrans" cxnId="{6FB7F2A7-47E3-42D1-BF65-06914F3BA057}">
      <dgm:prSet/>
      <dgm:spPr/>
      <dgm:t>
        <a:bodyPr/>
        <a:lstStyle/>
        <a:p>
          <a:endParaRPr lang="en-IN"/>
        </a:p>
      </dgm:t>
    </dgm:pt>
    <dgm:pt modelId="{845195CD-E505-4451-9FF4-DD4744C7BB69}">
      <dgm:prSet phldrT="[Text]" custT="1"/>
      <dgm:spPr/>
      <dgm:t>
        <a:bodyPr/>
        <a:lstStyle/>
        <a:p>
          <a:r>
            <a:rPr lang="en-US" sz="1400" dirty="0"/>
            <a:t>DRHP in same format. Only exchange observations 	No grading requirement</a:t>
          </a:r>
          <a:endParaRPr lang="en-IN" sz="1400" dirty="0"/>
        </a:p>
      </dgm:t>
    </dgm:pt>
    <dgm:pt modelId="{A9E32BBF-4BCE-4D12-B9D5-FB485BDA852D}" type="parTrans" cxnId="{F3C615FA-CDBB-4D09-85ED-8394E3C964E9}">
      <dgm:prSet/>
      <dgm:spPr/>
      <dgm:t>
        <a:bodyPr/>
        <a:lstStyle/>
        <a:p>
          <a:endParaRPr lang="en-IN"/>
        </a:p>
      </dgm:t>
    </dgm:pt>
    <dgm:pt modelId="{8B8B9EE5-B7DD-4D82-9AEC-BBAB0029C9FD}" type="sibTrans" cxnId="{F3C615FA-CDBB-4D09-85ED-8394E3C964E9}">
      <dgm:prSet/>
      <dgm:spPr/>
      <dgm:t>
        <a:bodyPr/>
        <a:lstStyle/>
        <a:p>
          <a:endParaRPr lang="en-IN"/>
        </a:p>
      </dgm:t>
    </dgm:pt>
    <dgm:pt modelId="{F4F634CD-4E14-4102-9AAF-C1DE3EE09335}">
      <dgm:prSet phldrT="[Text]" custT="1"/>
      <dgm:spPr/>
      <dgm:t>
        <a:bodyPr/>
        <a:lstStyle/>
        <a:p>
          <a:r>
            <a:rPr lang="en-US" sz="1400" dirty="0"/>
            <a:t>100% underwriting					Market making for three years</a:t>
          </a:r>
          <a:endParaRPr lang="en-IN" sz="1400" dirty="0"/>
        </a:p>
      </dgm:t>
    </dgm:pt>
    <dgm:pt modelId="{33845F99-2FE8-4B55-9401-6738D2ABB332}" type="parTrans" cxnId="{51D48BA6-2B14-43F9-A1CA-A68864E6B88F}">
      <dgm:prSet/>
      <dgm:spPr/>
      <dgm:t>
        <a:bodyPr/>
        <a:lstStyle/>
        <a:p>
          <a:endParaRPr lang="en-IN"/>
        </a:p>
      </dgm:t>
    </dgm:pt>
    <dgm:pt modelId="{18C8AE98-D790-456F-8FA1-E9CD9859A70B}" type="sibTrans" cxnId="{51D48BA6-2B14-43F9-A1CA-A68864E6B88F}">
      <dgm:prSet/>
      <dgm:spPr/>
      <dgm:t>
        <a:bodyPr/>
        <a:lstStyle/>
        <a:p>
          <a:endParaRPr lang="en-IN"/>
        </a:p>
      </dgm:t>
    </dgm:pt>
    <dgm:pt modelId="{EFF06E23-03DC-4348-BD21-E542D4E4C3BF}" type="pres">
      <dgm:prSet presAssocID="{B1DBA248-9622-43AF-AC23-8DD645EF8AEF}" presName="Name0" presStyleCnt="0">
        <dgm:presLayoutVars>
          <dgm:dir/>
          <dgm:animLvl val="lvl"/>
          <dgm:resizeHandles val="exact"/>
        </dgm:presLayoutVars>
      </dgm:prSet>
      <dgm:spPr/>
    </dgm:pt>
    <dgm:pt modelId="{472ACEAA-F0F3-4FE4-A071-BB9D22B50EB8}" type="pres">
      <dgm:prSet presAssocID="{628C6A9D-BDD6-415C-AACF-3CBB0A241F1A}" presName="linNode" presStyleCnt="0"/>
      <dgm:spPr/>
    </dgm:pt>
    <dgm:pt modelId="{DED33C96-B36A-4AEA-BD9E-F51EACB6F55B}" type="pres">
      <dgm:prSet presAssocID="{628C6A9D-BDD6-415C-AACF-3CBB0A241F1A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0A46A032-BA19-46F3-8F17-0D67E9426500}" type="pres">
      <dgm:prSet presAssocID="{628C6A9D-BDD6-415C-AACF-3CBB0A241F1A}" presName="descendantText" presStyleLbl="alignAccFollowNode1" presStyleIdx="0" presStyleCnt="4">
        <dgm:presLayoutVars>
          <dgm:bulletEnabled val="1"/>
        </dgm:presLayoutVars>
      </dgm:prSet>
      <dgm:spPr/>
    </dgm:pt>
    <dgm:pt modelId="{52DA215F-9417-4A41-81D8-689E12323A58}" type="pres">
      <dgm:prSet presAssocID="{54816B13-13A9-4E05-B21A-07744513976E}" presName="sp" presStyleCnt="0"/>
      <dgm:spPr/>
    </dgm:pt>
    <dgm:pt modelId="{53EAF67B-DFB4-462A-81F3-1F6CDB656C67}" type="pres">
      <dgm:prSet presAssocID="{20C5CFBB-4F35-4888-9D2A-23E3482A8150}" presName="linNode" presStyleCnt="0"/>
      <dgm:spPr/>
    </dgm:pt>
    <dgm:pt modelId="{D99B4A9F-0C55-4C76-8C39-5D124DD5025C}" type="pres">
      <dgm:prSet presAssocID="{20C5CFBB-4F35-4888-9D2A-23E3482A8150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6A03FD54-A011-492E-86D3-4BF83DEFAFE8}" type="pres">
      <dgm:prSet presAssocID="{20C5CFBB-4F35-4888-9D2A-23E3482A8150}" presName="descendantText" presStyleLbl="alignAccFollowNode1" presStyleIdx="1" presStyleCnt="4">
        <dgm:presLayoutVars>
          <dgm:bulletEnabled val="1"/>
        </dgm:presLayoutVars>
      </dgm:prSet>
      <dgm:spPr/>
    </dgm:pt>
    <dgm:pt modelId="{56A6AA9C-3351-48CF-818F-09EDF7EB6F1E}" type="pres">
      <dgm:prSet presAssocID="{E59864F3-1EBC-4989-9AE0-7E43A88AF609}" presName="sp" presStyleCnt="0"/>
      <dgm:spPr/>
    </dgm:pt>
    <dgm:pt modelId="{F5510CCF-F69F-49C8-BD40-A6EEBA6F49D3}" type="pres">
      <dgm:prSet presAssocID="{33F28751-5BD5-485E-B08E-32B202D928CD}" presName="linNode" presStyleCnt="0"/>
      <dgm:spPr/>
    </dgm:pt>
    <dgm:pt modelId="{00BC0978-3287-4C08-BBAB-348CCDAC83A2}" type="pres">
      <dgm:prSet presAssocID="{33F28751-5BD5-485E-B08E-32B202D928CD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40C74695-D8C4-429C-86A0-858BB8BEB99D}" type="pres">
      <dgm:prSet presAssocID="{33F28751-5BD5-485E-B08E-32B202D928CD}" presName="descendantText" presStyleLbl="alignAccFollowNode1" presStyleIdx="2" presStyleCnt="4">
        <dgm:presLayoutVars>
          <dgm:bulletEnabled val="1"/>
        </dgm:presLayoutVars>
      </dgm:prSet>
      <dgm:spPr/>
    </dgm:pt>
    <dgm:pt modelId="{F604E566-77D3-4923-B8DC-75CD3B3C6144}" type="pres">
      <dgm:prSet presAssocID="{914AD61A-7ACC-4860-916E-688C22CD9C8C}" presName="sp" presStyleCnt="0"/>
      <dgm:spPr/>
    </dgm:pt>
    <dgm:pt modelId="{CA655C8C-EA16-433E-A742-7E997A10FBAD}" type="pres">
      <dgm:prSet presAssocID="{C43FD0A3-4A11-4EDE-8E25-F924FC2E169A}" presName="linNode" presStyleCnt="0"/>
      <dgm:spPr/>
    </dgm:pt>
    <dgm:pt modelId="{2F8A942E-AF16-4E7A-A237-E5C56236C878}" type="pres">
      <dgm:prSet presAssocID="{C43FD0A3-4A11-4EDE-8E25-F924FC2E169A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4B4F6B5C-5D0D-43FB-98B9-0BB29DBB7F8B}" type="pres">
      <dgm:prSet presAssocID="{C43FD0A3-4A11-4EDE-8E25-F924FC2E169A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0700D202-59D9-4E44-8CF0-5C779CED48EB}" srcId="{20C5CFBB-4F35-4888-9D2A-23E3482A8150}" destId="{7FEF0102-BD8D-491D-B87F-E49A346FF638}" srcOrd="0" destOrd="0" parTransId="{B1A185B3-E4B9-459E-95AC-510598C2F29A}" sibTransId="{7F412545-11ED-4830-B50A-1654AF066DC8}"/>
    <dgm:cxn modelId="{B32B210A-05CC-4AE8-B553-0A4963923605}" srcId="{33F28751-5BD5-485E-B08E-32B202D928CD}" destId="{1597440A-0060-41EB-A9FE-684E9C094A2B}" srcOrd="0" destOrd="0" parTransId="{2E78B4A5-AA11-41CE-99A2-7A6E7F6C706A}" sibTransId="{D91E3BD5-9E51-469E-8D8D-1F796690CCD3}"/>
    <dgm:cxn modelId="{FCB0151B-41F4-F84C-B656-255A9188BE3A}" type="presOf" srcId="{B1DBA248-9622-43AF-AC23-8DD645EF8AEF}" destId="{EFF06E23-03DC-4348-BD21-E542D4E4C3BF}" srcOrd="0" destOrd="0" presId="urn:microsoft.com/office/officeart/2005/8/layout/vList5"/>
    <dgm:cxn modelId="{0AAA9E1D-F681-4D19-A4AB-D937C39DDF43}" srcId="{B1DBA248-9622-43AF-AC23-8DD645EF8AEF}" destId="{628C6A9D-BDD6-415C-AACF-3CBB0A241F1A}" srcOrd="0" destOrd="0" parTransId="{791C93A8-4AB4-45C9-91C6-0052035DC73E}" sibTransId="{54816B13-13A9-4E05-B21A-07744513976E}"/>
    <dgm:cxn modelId="{1CE00120-394F-574F-B50A-B8597C965A69}" type="presOf" srcId="{D433B1CB-185D-4FC2-9E56-C6E4604AC378}" destId="{4B4F6B5C-5D0D-43FB-98B9-0BB29DBB7F8B}" srcOrd="0" destOrd="0" presId="urn:microsoft.com/office/officeart/2005/8/layout/vList5"/>
    <dgm:cxn modelId="{F7C32B23-EF54-2D43-9083-C826B23BDCE6}" type="presOf" srcId="{2D07C2CC-07CC-4FDF-A33C-C5F442EB35F1}" destId="{4B4F6B5C-5D0D-43FB-98B9-0BB29DBB7F8B}" srcOrd="0" destOrd="2" presId="urn:microsoft.com/office/officeart/2005/8/layout/vList5"/>
    <dgm:cxn modelId="{9AC44946-7EEE-ED49-837D-BB0F414E4E01}" type="presOf" srcId="{33F28751-5BD5-485E-B08E-32B202D928CD}" destId="{00BC0978-3287-4C08-BBAB-348CCDAC83A2}" srcOrd="0" destOrd="0" presId="urn:microsoft.com/office/officeart/2005/8/layout/vList5"/>
    <dgm:cxn modelId="{586B9B4B-5C08-448E-A8FA-245932A06502}" srcId="{628C6A9D-BDD6-415C-AACF-3CBB0A241F1A}" destId="{130CA4CE-8509-4CA8-8C1B-7F694127631C}" srcOrd="0" destOrd="0" parTransId="{62322380-7DBD-4551-9A03-3DC484952E23}" sibTransId="{8AB59EF0-ED6D-4D41-BC61-1D22DACF51FC}"/>
    <dgm:cxn modelId="{4553236D-C249-3A46-A934-F475AAB75A71}" type="presOf" srcId="{6215B340-8E03-4546-AC93-A98F5370FCCA}" destId="{6A03FD54-A011-492E-86D3-4BF83DEFAFE8}" srcOrd="0" destOrd="1" presId="urn:microsoft.com/office/officeart/2005/8/layout/vList5"/>
    <dgm:cxn modelId="{2AC3C174-DBBE-BF4D-A4F2-996C96013BFF}" type="presOf" srcId="{1597440A-0060-41EB-A9FE-684E9C094A2B}" destId="{40C74695-D8C4-429C-86A0-858BB8BEB99D}" srcOrd="0" destOrd="0" presId="urn:microsoft.com/office/officeart/2005/8/layout/vList5"/>
    <dgm:cxn modelId="{37F94F75-A236-CC4A-A023-0003C159BF79}" type="presOf" srcId="{130CA4CE-8509-4CA8-8C1B-7F694127631C}" destId="{0A46A032-BA19-46F3-8F17-0D67E9426500}" srcOrd="0" destOrd="0" presId="urn:microsoft.com/office/officeart/2005/8/layout/vList5"/>
    <dgm:cxn modelId="{F6D2E67C-C090-4520-8C28-C09E04751688}" srcId="{B1DBA248-9622-43AF-AC23-8DD645EF8AEF}" destId="{20C5CFBB-4F35-4888-9D2A-23E3482A8150}" srcOrd="1" destOrd="0" parTransId="{6E1C45E5-0839-4F9E-A40A-1134DD7F779B}" sibTransId="{E59864F3-1EBC-4989-9AE0-7E43A88AF609}"/>
    <dgm:cxn modelId="{D972538E-E4E8-1F44-9911-93A089C5AAB9}" type="presOf" srcId="{C43FD0A3-4A11-4EDE-8E25-F924FC2E169A}" destId="{2F8A942E-AF16-4E7A-A237-E5C56236C878}" srcOrd="0" destOrd="0" presId="urn:microsoft.com/office/officeart/2005/8/layout/vList5"/>
    <dgm:cxn modelId="{2C5A878E-A992-0F41-9452-95A8E892F00B}" type="presOf" srcId="{845195CD-E505-4451-9FF4-DD4744C7BB69}" destId="{0A46A032-BA19-46F3-8F17-0D67E9426500}" srcOrd="0" destOrd="1" presId="urn:microsoft.com/office/officeart/2005/8/layout/vList5"/>
    <dgm:cxn modelId="{BC0060A3-F5EB-4916-80DB-FF4911ABB2B1}" srcId="{20C5CFBB-4F35-4888-9D2A-23E3482A8150}" destId="{6215B340-8E03-4546-AC93-A98F5370FCCA}" srcOrd="1" destOrd="0" parTransId="{4C11D1F7-2D32-448C-BBBF-2C06CCDDAA8D}" sibTransId="{2C50CE53-7FC1-493A-9C6D-C845C8C4221A}"/>
    <dgm:cxn modelId="{51D48BA6-2B14-43F9-A1CA-A68864E6B88F}" srcId="{628C6A9D-BDD6-415C-AACF-3CBB0A241F1A}" destId="{F4F634CD-4E14-4102-9AAF-C1DE3EE09335}" srcOrd="2" destOrd="0" parTransId="{33845F99-2FE8-4B55-9401-6738D2ABB332}" sibTransId="{18C8AE98-D790-456F-8FA1-E9CD9859A70B}"/>
    <dgm:cxn modelId="{6FB7F2A7-47E3-42D1-BF65-06914F3BA057}" srcId="{C43FD0A3-4A11-4EDE-8E25-F924FC2E169A}" destId="{2D07C2CC-07CC-4FDF-A33C-C5F442EB35F1}" srcOrd="2" destOrd="0" parTransId="{C6ECCCEF-689C-44AA-8B7D-861203807B74}" sibTransId="{9BFDF2CC-AD27-4126-96BF-20FA12616D99}"/>
    <dgm:cxn modelId="{B157EAAF-80A7-4B0D-B06A-3F757C4767DA}" srcId="{C43FD0A3-4A11-4EDE-8E25-F924FC2E169A}" destId="{D433B1CB-185D-4FC2-9E56-C6E4604AC378}" srcOrd="0" destOrd="0" parTransId="{4D17C057-44A0-4803-9C6B-118175E9E5FB}" sibTransId="{A42B875F-F566-47A5-852C-1D6BDDB4315D}"/>
    <dgm:cxn modelId="{280E0DB3-D5EB-944D-BAB9-D71A0C7DC0B1}" type="presOf" srcId="{20C5CFBB-4F35-4888-9D2A-23E3482A8150}" destId="{D99B4A9F-0C55-4C76-8C39-5D124DD5025C}" srcOrd="0" destOrd="0" presId="urn:microsoft.com/office/officeart/2005/8/layout/vList5"/>
    <dgm:cxn modelId="{D2C849C0-A94A-2047-A134-29BBD3498D27}" type="presOf" srcId="{5C6B2324-6927-4142-829F-20F4DCD1FA03}" destId="{4B4F6B5C-5D0D-43FB-98B9-0BB29DBB7F8B}" srcOrd="0" destOrd="1" presId="urn:microsoft.com/office/officeart/2005/8/layout/vList5"/>
    <dgm:cxn modelId="{75701BC3-3333-5A43-A7A1-A7DF9DA1323F}" type="presOf" srcId="{F4F634CD-4E14-4102-9AAF-C1DE3EE09335}" destId="{0A46A032-BA19-46F3-8F17-0D67E9426500}" srcOrd="0" destOrd="2" presId="urn:microsoft.com/office/officeart/2005/8/layout/vList5"/>
    <dgm:cxn modelId="{692483CA-BB37-B446-A10A-B2FC75375D7B}" type="presOf" srcId="{7FEF0102-BD8D-491D-B87F-E49A346FF638}" destId="{6A03FD54-A011-492E-86D3-4BF83DEFAFE8}" srcOrd="0" destOrd="0" presId="urn:microsoft.com/office/officeart/2005/8/layout/vList5"/>
    <dgm:cxn modelId="{CE0D8DD9-734E-4A87-90D9-29C848A3C0A0}" srcId="{C43FD0A3-4A11-4EDE-8E25-F924FC2E169A}" destId="{5C6B2324-6927-4142-829F-20F4DCD1FA03}" srcOrd="1" destOrd="0" parTransId="{67287829-DF2E-4B56-9503-0D7B17DC3C65}" sibTransId="{9BE39402-ABBE-4F8B-93F3-29206FC89CF1}"/>
    <dgm:cxn modelId="{F6CA8FEE-8180-044F-A9C9-92CC7236D917}" type="presOf" srcId="{628C6A9D-BDD6-415C-AACF-3CBB0A241F1A}" destId="{DED33C96-B36A-4AEA-BD9E-F51EACB6F55B}" srcOrd="0" destOrd="0" presId="urn:microsoft.com/office/officeart/2005/8/layout/vList5"/>
    <dgm:cxn modelId="{303B2BF2-B6DF-471A-ADD8-A1CEEC448F3D}" srcId="{B1DBA248-9622-43AF-AC23-8DD645EF8AEF}" destId="{33F28751-5BD5-485E-B08E-32B202D928CD}" srcOrd="2" destOrd="0" parTransId="{F15E3B08-7955-4CFF-97D9-3F7E30D0D7B8}" sibTransId="{914AD61A-7ACC-4860-916E-688C22CD9C8C}"/>
    <dgm:cxn modelId="{44CA2AF5-E410-44B4-9D55-03BA46548BEF}" srcId="{B1DBA248-9622-43AF-AC23-8DD645EF8AEF}" destId="{C43FD0A3-4A11-4EDE-8E25-F924FC2E169A}" srcOrd="3" destOrd="0" parTransId="{D6515EE4-E878-487E-A150-0E365CFBDF68}" sibTransId="{A1D784DB-2A90-4441-AE4F-CA54B467E60A}"/>
    <dgm:cxn modelId="{F3C615FA-CDBB-4D09-85ED-8394E3C964E9}" srcId="{628C6A9D-BDD6-415C-AACF-3CBB0A241F1A}" destId="{845195CD-E505-4451-9FF4-DD4744C7BB69}" srcOrd="1" destOrd="0" parTransId="{A9E32BBF-4BCE-4D12-B9D5-FB485BDA852D}" sibTransId="{8B8B9EE5-B7DD-4D82-9AEC-BBAB0029C9FD}"/>
    <dgm:cxn modelId="{84D64857-64C0-8A42-8EF8-6F6C4D4A85CB}" type="presParOf" srcId="{EFF06E23-03DC-4348-BD21-E542D4E4C3BF}" destId="{472ACEAA-F0F3-4FE4-A071-BB9D22B50EB8}" srcOrd="0" destOrd="0" presId="urn:microsoft.com/office/officeart/2005/8/layout/vList5"/>
    <dgm:cxn modelId="{D9A3AA00-38CF-904B-BBA6-24D0CA4D0728}" type="presParOf" srcId="{472ACEAA-F0F3-4FE4-A071-BB9D22B50EB8}" destId="{DED33C96-B36A-4AEA-BD9E-F51EACB6F55B}" srcOrd="0" destOrd="0" presId="urn:microsoft.com/office/officeart/2005/8/layout/vList5"/>
    <dgm:cxn modelId="{974869C3-A753-C144-BFE1-9D3E0303EBD5}" type="presParOf" srcId="{472ACEAA-F0F3-4FE4-A071-BB9D22B50EB8}" destId="{0A46A032-BA19-46F3-8F17-0D67E9426500}" srcOrd="1" destOrd="0" presId="urn:microsoft.com/office/officeart/2005/8/layout/vList5"/>
    <dgm:cxn modelId="{E3B1E51E-5A67-1A4A-931C-F48B69BD2B10}" type="presParOf" srcId="{EFF06E23-03DC-4348-BD21-E542D4E4C3BF}" destId="{52DA215F-9417-4A41-81D8-689E12323A58}" srcOrd="1" destOrd="0" presId="urn:microsoft.com/office/officeart/2005/8/layout/vList5"/>
    <dgm:cxn modelId="{D1586B6A-7708-3B4F-B8E3-372EBB805511}" type="presParOf" srcId="{EFF06E23-03DC-4348-BD21-E542D4E4C3BF}" destId="{53EAF67B-DFB4-462A-81F3-1F6CDB656C67}" srcOrd="2" destOrd="0" presId="urn:microsoft.com/office/officeart/2005/8/layout/vList5"/>
    <dgm:cxn modelId="{B90D249A-21A6-494A-924D-F6AF0BCF57F3}" type="presParOf" srcId="{53EAF67B-DFB4-462A-81F3-1F6CDB656C67}" destId="{D99B4A9F-0C55-4C76-8C39-5D124DD5025C}" srcOrd="0" destOrd="0" presId="urn:microsoft.com/office/officeart/2005/8/layout/vList5"/>
    <dgm:cxn modelId="{1AF3FE64-FB46-0142-8D1A-547343CE57AE}" type="presParOf" srcId="{53EAF67B-DFB4-462A-81F3-1F6CDB656C67}" destId="{6A03FD54-A011-492E-86D3-4BF83DEFAFE8}" srcOrd="1" destOrd="0" presId="urn:microsoft.com/office/officeart/2005/8/layout/vList5"/>
    <dgm:cxn modelId="{7EE7CFB2-7E89-564B-B22D-1AAD04770B14}" type="presParOf" srcId="{EFF06E23-03DC-4348-BD21-E542D4E4C3BF}" destId="{56A6AA9C-3351-48CF-818F-09EDF7EB6F1E}" srcOrd="3" destOrd="0" presId="urn:microsoft.com/office/officeart/2005/8/layout/vList5"/>
    <dgm:cxn modelId="{EAA807F2-7194-DB4F-9B50-C77A84F300AB}" type="presParOf" srcId="{EFF06E23-03DC-4348-BD21-E542D4E4C3BF}" destId="{F5510CCF-F69F-49C8-BD40-A6EEBA6F49D3}" srcOrd="4" destOrd="0" presId="urn:microsoft.com/office/officeart/2005/8/layout/vList5"/>
    <dgm:cxn modelId="{A83F52C8-3F64-C140-8854-EFA2C808B991}" type="presParOf" srcId="{F5510CCF-F69F-49C8-BD40-A6EEBA6F49D3}" destId="{00BC0978-3287-4C08-BBAB-348CCDAC83A2}" srcOrd="0" destOrd="0" presId="urn:microsoft.com/office/officeart/2005/8/layout/vList5"/>
    <dgm:cxn modelId="{5DD613B4-C8B5-D641-8483-7852BCB5DC99}" type="presParOf" srcId="{F5510CCF-F69F-49C8-BD40-A6EEBA6F49D3}" destId="{40C74695-D8C4-429C-86A0-858BB8BEB99D}" srcOrd="1" destOrd="0" presId="urn:microsoft.com/office/officeart/2005/8/layout/vList5"/>
    <dgm:cxn modelId="{8D879DAC-E80B-CF4D-8D7A-3C0B1BE5B644}" type="presParOf" srcId="{EFF06E23-03DC-4348-BD21-E542D4E4C3BF}" destId="{F604E566-77D3-4923-B8DC-75CD3B3C6144}" srcOrd="5" destOrd="0" presId="urn:microsoft.com/office/officeart/2005/8/layout/vList5"/>
    <dgm:cxn modelId="{FEBD8BB3-4A39-6147-83F1-B3B16A7D822D}" type="presParOf" srcId="{EFF06E23-03DC-4348-BD21-E542D4E4C3BF}" destId="{CA655C8C-EA16-433E-A742-7E997A10FBAD}" srcOrd="6" destOrd="0" presId="urn:microsoft.com/office/officeart/2005/8/layout/vList5"/>
    <dgm:cxn modelId="{B88E3FB4-4C49-0B45-AC54-498BDB138B8D}" type="presParOf" srcId="{CA655C8C-EA16-433E-A742-7E997A10FBAD}" destId="{2F8A942E-AF16-4E7A-A237-E5C56236C878}" srcOrd="0" destOrd="0" presId="urn:microsoft.com/office/officeart/2005/8/layout/vList5"/>
    <dgm:cxn modelId="{18492A40-D52B-6D4E-9769-997E062F8503}" type="presParOf" srcId="{CA655C8C-EA16-433E-A742-7E997A10FBAD}" destId="{4B4F6B5C-5D0D-43FB-98B9-0BB29DBB7F8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E16731-C24B-44CD-B940-A7F5BCE9F6E7}">
      <dsp:nvSpPr>
        <dsp:cNvPr id="0" name=""/>
        <dsp:cNvSpPr/>
      </dsp:nvSpPr>
      <dsp:spPr>
        <a:xfrm>
          <a:off x="1731946" y="2125999"/>
          <a:ext cx="2116824" cy="2116824"/>
        </a:xfrm>
        <a:prstGeom prst="gear9">
          <a:avLst/>
        </a:prstGeom>
        <a:solidFill>
          <a:srgbClr val="84A547"/>
        </a:solidFill>
        <a:ln w="12700" cap="flat" cmpd="sng" algn="ctr">
          <a:solidFill>
            <a:srgbClr val="84A5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6500" kern="1200" dirty="0"/>
        </a:p>
      </dsp:txBody>
      <dsp:txXfrm>
        <a:off x="2157522" y="2621855"/>
        <a:ext cx="1265672" cy="1088091"/>
      </dsp:txXfrm>
    </dsp:sp>
    <dsp:sp modelId="{6D21B649-B8E6-4BB5-98E3-BAB5563E7972}">
      <dsp:nvSpPr>
        <dsp:cNvPr id="0" name=""/>
        <dsp:cNvSpPr/>
      </dsp:nvSpPr>
      <dsp:spPr>
        <a:xfrm>
          <a:off x="500340" y="1625659"/>
          <a:ext cx="1539508" cy="1539508"/>
        </a:xfrm>
        <a:prstGeom prst="gear6">
          <a:avLst/>
        </a:prstGeom>
        <a:solidFill>
          <a:srgbClr val="626362"/>
        </a:solidFill>
        <a:ln w="12700" cap="flat" cmpd="sng" algn="ctr">
          <a:solidFill>
            <a:srgbClr val="62636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4600" kern="1200" dirty="0"/>
        </a:p>
      </dsp:txBody>
      <dsp:txXfrm>
        <a:off x="887916" y="2015577"/>
        <a:ext cx="764356" cy="759672"/>
      </dsp:txXfrm>
    </dsp:sp>
    <dsp:sp modelId="{E67346C4-C00B-4497-9572-D67B986E9897}">
      <dsp:nvSpPr>
        <dsp:cNvPr id="0" name=""/>
        <dsp:cNvSpPr/>
      </dsp:nvSpPr>
      <dsp:spPr>
        <a:xfrm rot="20700000">
          <a:off x="1362622" y="563555"/>
          <a:ext cx="1508404" cy="1508404"/>
        </a:xfrm>
        <a:prstGeom prst="gear6">
          <a:avLst/>
        </a:prstGeom>
        <a:solidFill>
          <a:schemeClr val="accent4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100" kern="1200" dirty="0"/>
        </a:p>
      </dsp:txBody>
      <dsp:txXfrm rot="-20700000">
        <a:off x="1693459" y="894392"/>
        <a:ext cx="846729" cy="846729"/>
      </dsp:txXfrm>
    </dsp:sp>
    <dsp:sp modelId="{A3982A1D-1595-4187-ABDD-9B63787D78EF}">
      <dsp:nvSpPr>
        <dsp:cNvPr id="0" name=""/>
        <dsp:cNvSpPr/>
      </dsp:nvSpPr>
      <dsp:spPr>
        <a:xfrm>
          <a:off x="1565424" y="1808703"/>
          <a:ext cx="2709534" cy="2709534"/>
        </a:xfrm>
        <a:prstGeom prst="circularArrow">
          <a:avLst>
            <a:gd name="adj1" fmla="val 4687"/>
            <a:gd name="adj2" fmla="val 299029"/>
            <a:gd name="adj3" fmla="val 2507455"/>
            <a:gd name="adj4" fmla="val 15880169"/>
            <a:gd name="adj5" fmla="val 5469"/>
          </a:avLst>
        </a:prstGeom>
        <a:solidFill>
          <a:srgbClr val="84A547"/>
        </a:solidFill>
        <a:ln>
          <a:solidFill>
            <a:srgbClr val="84A547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471B17-E79C-4204-ADBD-777690C64EBA}">
      <dsp:nvSpPr>
        <dsp:cNvPr id="0" name=""/>
        <dsp:cNvSpPr/>
      </dsp:nvSpPr>
      <dsp:spPr>
        <a:xfrm>
          <a:off x="227696" y="1286507"/>
          <a:ext cx="1968646" cy="196864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626362"/>
        </a:solidFill>
        <a:ln>
          <a:solidFill>
            <a:srgbClr val="62636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F086FA-B3F4-4D6F-9FF2-DAB555D1EEA6}">
      <dsp:nvSpPr>
        <dsp:cNvPr id="0" name=""/>
        <dsp:cNvSpPr/>
      </dsp:nvSpPr>
      <dsp:spPr>
        <a:xfrm>
          <a:off x="1013712" y="234641"/>
          <a:ext cx="2122597" cy="212259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/>
        </a:solidFill>
        <a:ln>
          <a:solidFill>
            <a:schemeClr val="accent4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7BBEC-8E06-4201-ADAB-DFB1056FAFE4}">
      <dsp:nvSpPr>
        <dsp:cNvPr id="0" name=""/>
        <dsp:cNvSpPr/>
      </dsp:nvSpPr>
      <dsp:spPr>
        <a:xfrm>
          <a:off x="278466" y="0"/>
          <a:ext cx="1904323" cy="877514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solidFill>
                <a:srgbClr val="C00000"/>
              </a:solidFill>
            </a:rPr>
            <a:t>Pain</a:t>
          </a:r>
          <a:endParaRPr lang="en-US" sz="2700" kern="1200" dirty="0">
            <a:solidFill>
              <a:srgbClr val="C00000"/>
            </a:solidFill>
          </a:endParaRPr>
        </a:p>
      </dsp:txBody>
      <dsp:txXfrm>
        <a:off x="304168" y="25702"/>
        <a:ext cx="1852919" cy="826110"/>
      </dsp:txXfrm>
    </dsp:sp>
    <dsp:sp modelId="{1D169D23-86E8-4720-B80D-2642C7401410}">
      <dsp:nvSpPr>
        <dsp:cNvPr id="0" name=""/>
        <dsp:cNvSpPr/>
      </dsp:nvSpPr>
      <dsp:spPr>
        <a:xfrm>
          <a:off x="2722403" y="0"/>
          <a:ext cx="1579525" cy="877514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solidFill>
                <a:srgbClr val="00B050"/>
              </a:solidFill>
            </a:rPr>
            <a:t>Gain</a:t>
          </a:r>
          <a:endParaRPr lang="en-IN" sz="3800" kern="1200" dirty="0">
            <a:solidFill>
              <a:srgbClr val="00B050"/>
            </a:solidFill>
          </a:endParaRPr>
        </a:p>
      </dsp:txBody>
      <dsp:txXfrm>
        <a:off x="2748105" y="25702"/>
        <a:ext cx="1528121" cy="826110"/>
      </dsp:txXfrm>
    </dsp:sp>
    <dsp:sp modelId="{C1128723-9F63-4847-9146-44D3FABE6DB8}">
      <dsp:nvSpPr>
        <dsp:cNvPr id="0" name=""/>
        <dsp:cNvSpPr/>
      </dsp:nvSpPr>
      <dsp:spPr>
        <a:xfrm>
          <a:off x="1961130" y="3729436"/>
          <a:ext cx="658135" cy="658135"/>
        </a:xfrm>
        <a:prstGeom prst="triangle">
          <a:avLst/>
        </a:prstGeom>
        <a:solidFill>
          <a:srgbClr val="636462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1D1E63-C270-4816-8276-B2ECE1E23B4B}">
      <dsp:nvSpPr>
        <dsp:cNvPr id="0" name=""/>
        <dsp:cNvSpPr/>
      </dsp:nvSpPr>
      <dsp:spPr>
        <a:xfrm rot="240000">
          <a:off x="315187" y="3447417"/>
          <a:ext cx="3950020" cy="276212"/>
        </a:xfrm>
        <a:prstGeom prst="rect">
          <a:avLst/>
        </a:prstGeom>
        <a:solidFill>
          <a:schemeClr val="tx1">
            <a:lumMod val="75000"/>
            <a:lumOff val="2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0BA5FC-5EB1-4FC3-8C96-B2EC120EA21D}">
      <dsp:nvSpPr>
        <dsp:cNvPr id="0" name=""/>
        <dsp:cNvSpPr/>
      </dsp:nvSpPr>
      <dsp:spPr>
        <a:xfrm rot="240000">
          <a:off x="2691082" y="2949810"/>
          <a:ext cx="1567520" cy="541334"/>
        </a:xfrm>
        <a:prstGeom prst="roundRect">
          <a:avLst/>
        </a:prstGeom>
        <a:solidFill>
          <a:srgbClr val="07458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33CC33"/>
              </a:solidFill>
            </a:rPr>
            <a:t>Better</a:t>
          </a:r>
          <a:r>
            <a:rPr lang="en-US" sz="1200" kern="1200" dirty="0">
              <a:solidFill>
                <a:srgbClr val="33CC33"/>
              </a:solidFill>
            </a:rPr>
            <a:t> </a:t>
          </a:r>
          <a:r>
            <a:rPr lang="en-US" sz="2000" kern="1200" dirty="0">
              <a:solidFill>
                <a:srgbClr val="33CC33"/>
              </a:solidFill>
            </a:rPr>
            <a:t>Governance</a:t>
          </a:r>
          <a:endParaRPr lang="en-IN" sz="2000" kern="1200" dirty="0">
            <a:solidFill>
              <a:srgbClr val="33CC33"/>
            </a:solidFill>
          </a:endParaRPr>
        </a:p>
      </dsp:txBody>
      <dsp:txXfrm>
        <a:off x="2717508" y="2976236"/>
        <a:ext cx="1514668" cy="488482"/>
      </dsp:txXfrm>
    </dsp:sp>
    <dsp:sp modelId="{1D7A2FD6-F466-44E5-BCD8-065C39DC15C2}">
      <dsp:nvSpPr>
        <dsp:cNvPr id="0" name=""/>
        <dsp:cNvSpPr/>
      </dsp:nvSpPr>
      <dsp:spPr>
        <a:xfrm rot="240000">
          <a:off x="2734957" y="2370651"/>
          <a:ext cx="1567520" cy="541334"/>
        </a:xfrm>
        <a:prstGeom prst="roundRect">
          <a:avLst/>
        </a:prstGeom>
        <a:solidFill>
          <a:srgbClr val="07458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33CC33"/>
              </a:solidFill>
            </a:rPr>
            <a:t>High</a:t>
          </a:r>
          <a:r>
            <a:rPr lang="en-US" sz="1200" kern="1200" dirty="0">
              <a:solidFill>
                <a:srgbClr val="33CC33"/>
              </a:solidFill>
            </a:rPr>
            <a:t> </a:t>
          </a:r>
          <a:r>
            <a:rPr lang="en-US" sz="2000" kern="1200" dirty="0">
              <a:solidFill>
                <a:srgbClr val="33CC33"/>
              </a:solidFill>
            </a:rPr>
            <a:t>Growth</a:t>
          </a:r>
          <a:endParaRPr lang="en-IN" sz="2000" kern="1200" dirty="0">
            <a:solidFill>
              <a:srgbClr val="33CC33"/>
            </a:solidFill>
          </a:endParaRPr>
        </a:p>
      </dsp:txBody>
      <dsp:txXfrm>
        <a:off x="2761383" y="2397077"/>
        <a:ext cx="1514668" cy="488482"/>
      </dsp:txXfrm>
    </dsp:sp>
    <dsp:sp modelId="{87C16EAC-4374-4215-8AAD-BBB0544766E5}">
      <dsp:nvSpPr>
        <dsp:cNvPr id="0" name=""/>
        <dsp:cNvSpPr/>
      </dsp:nvSpPr>
      <dsp:spPr>
        <a:xfrm rot="240000">
          <a:off x="2778833" y="1791491"/>
          <a:ext cx="1567520" cy="541334"/>
        </a:xfrm>
        <a:prstGeom prst="roundRect">
          <a:avLst/>
        </a:prstGeom>
        <a:solidFill>
          <a:srgbClr val="07458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33CC33"/>
              </a:solidFill>
            </a:rPr>
            <a:t>Enhanced</a:t>
          </a:r>
          <a:r>
            <a:rPr lang="en-US" sz="1800" kern="1200" dirty="0">
              <a:solidFill>
                <a:srgbClr val="33CC33"/>
              </a:solidFill>
            </a:rPr>
            <a:t> </a:t>
          </a:r>
          <a:r>
            <a:rPr lang="en-US" sz="2000" kern="1200" dirty="0">
              <a:solidFill>
                <a:srgbClr val="33CC33"/>
              </a:solidFill>
            </a:rPr>
            <a:t>Goodwill</a:t>
          </a:r>
          <a:endParaRPr lang="en-IN" sz="1800" kern="1200" dirty="0">
            <a:solidFill>
              <a:srgbClr val="33CC33"/>
            </a:solidFill>
          </a:endParaRPr>
        </a:p>
      </dsp:txBody>
      <dsp:txXfrm>
        <a:off x="2805259" y="1817917"/>
        <a:ext cx="1514668" cy="488482"/>
      </dsp:txXfrm>
    </dsp:sp>
    <dsp:sp modelId="{2ED4E6BA-DEF8-4658-A5A8-8EE1A7AF165E}">
      <dsp:nvSpPr>
        <dsp:cNvPr id="0" name=""/>
        <dsp:cNvSpPr/>
      </dsp:nvSpPr>
      <dsp:spPr>
        <a:xfrm rot="240000">
          <a:off x="2822709" y="1212332"/>
          <a:ext cx="1567520" cy="541334"/>
        </a:xfrm>
        <a:prstGeom prst="roundRect">
          <a:avLst/>
        </a:prstGeom>
        <a:solidFill>
          <a:srgbClr val="07458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33CC33"/>
              </a:solidFill>
            </a:rPr>
            <a:t>Greater</a:t>
          </a:r>
          <a:r>
            <a:rPr lang="en-US" sz="1900" kern="1200" dirty="0">
              <a:solidFill>
                <a:srgbClr val="33CC33"/>
              </a:solidFill>
            </a:rPr>
            <a:t> </a:t>
          </a:r>
          <a:r>
            <a:rPr lang="en-US" sz="1400" kern="1200" dirty="0">
              <a:solidFill>
                <a:srgbClr val="33CC33"/>
              </a:solidFill>
            </a:rPr>
            <a:t>Visibility</a:t>
          </a:r>
          <a:endParaRPr lang="en-IN" sz="1900" kern="1200" dirty="0">
            <a:solidFill>
              <a:srgbClr val="33CC33"/>
            </a:solidFill>
          </a:endParaRPr>
        </a:p>
      </dsp:txBody>
      <dsp:txXfrm>
        <a:off x="2849135" y="1238758"/>
        <a:ext cx="1514668" cy="488482"/>
      </dsp:txXfrm>
    </dsp:sp>
    <dsp:sp modelId="{89A92E21-5EC5-465A-804F-20836545BBC7}">
      <dsp:nvSpPr>
        <dsp:cNvPr id="0" name=""/>
        <dsp:cNvSpPr/>
      </dsp:nvSpPr>
      <dsp:spPr>
        <a:xfrm rot="240000">
          <a:off x="409544" y="2791857"/>
          <a:ext cx="1567520" cy="541334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rgbClr val="C00000"/>
              </a:solidFill>
            </a:rPr>
            <a:t>Shed</a:t>
          </a:r>
          <a:r>
            <a:rPr lang="en-US" sz="1400" kern="1200" dirty="0">
              <a:solidFill>
                <a:srgbClr val="C00000"/>
              </a:solidFill>
            </a:rPr>
            <a:t> </a:t>
          </a:r>
          <a:r>
            <a:rPr lang="en-US" sz="2200" kern="1200" dirty="0">
              <a:solidFill>
                <a:srgbClr val="C00000"/>
              </a:solidFill>
            </a:rPr>
            <a:t>Ego</a:t>
          </a:r>
          <a:endParaRPr lang="en-IN" sz="2200" kern="1200" dirty="0">
            <a:solidFill>
              <a:srgbClr val="C00000"/>
            </a:solidFill>
          </a:endParaRPr>
        </a:p>
      </dsp:txBody>
      <dsp:txXfrm>
        <a:off x="435970" y="2818283"/>
        <a:ext cx="1514668" cy="488482"/>
      </dsp:txXfrm>
    </dsp:sp>
    <dsp:sp modelId="{777CD098-03C3-4008-BA84-8C4EAA31D42B}">
      <dsp:nvSpPr>
        <dsp:cNvPr id="0" name=""/>
        <dsp:cNvSpPr/>
      </dsp:nvSpPr>
      <dsp:spPr>
        <a:xfrm rot="240000">
          <a:off x="453420" y="2212698"/>
          <a:ext cx="1567520" cy="541334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rgbClr val="C00000"/>
              </a:solidFill>
            </a:rPr>
            <a:t>Distribute </a:t>
          </a:r>
          <a:r>
            <a:rPr lang="en-US" sz="1900" kern="1200" dirty="0">
              <a:solidFill>
                <a:srgbClr val="C00000"/>
              </a:solidFill>
            </a:rPr>
            <a:t>Equity</a:t>
          </a:r>
          <a:endParaRPr lang="en-IN" sz="1900" kern="1200" dirty="0">
            <a:solidFill>
              <a:srgbClr val="C00000"/>
            </a:solidFill>
          </a:endParaRPr>
        </a:p>
      </dsp:txBody>
      <dsp:txXfrm>
        <a:off x="479846" y="2239124"/>
        <a:ext cx="1514668" cy="488482"/>
      </dsp:txXfrm>
    </dsp:sp>
    <dsp:sp modelId="{1AFF7639-61A5-4E63-A1D9-E062E819ADE3}">
      <dsp:nvSpPr>
        <dsp:cNvPr id="0" name=""/>
        <dsp:cNvSpPr/>
      </dsp:nvSpPr>
      <dsp:spPr>
        <a:xfrm rot="240000">
          <a:off x="497296" y="1633538"/>
          <a:ext cx="1567520" cy="541334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rgbClr val="C00000"/>
              </a:solidFill>
            </a:rPr>
            <a:t>Share </a:t>
          </a:r>
          <a:r>
            <a:rPr lang="en-US" sz="1800" kern="1200" dirty="0">
              <a:solidFill>
                <a:srgbClr val="C00000"/>
              </a:solidFill>
            </a:rPr>
            <a:t>Earnings</a:t>
          </a:r>
          <a:endParaRPr lang="en-IN" sz="1800" kern="1200" dirty="0">
            <a:solidFill>
              <a:srgbClr val="C00000"/>
            </a:solidFill>
          </a:endParaRPr>
        </a:p>
      </dsp:txBody>
      <dsp:txXfrm>
        <a:off x="523722" y="1659964"/>
        <a:ext cx="1514668" cy="488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46A032-BA19-46F3-8F17-0D67E9426500}">
      <dsp:nvSpPr>
        <dsp:cNvPr id="0" name=""/>
        <dsp:cNvSpPr/>
      </dsp:nvSpPr>
      <dsp:spPr>
        <a:xfrm rot="5400000">
          <a:off x="7221906" y="-3080118"/>
          <a:ext cx="811680" cy="71790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Min 50 </a:t>
          </a:r>
          <a:r>
            <a:rPr lang="en-US" sz="1400" kern="1200" dirty="0" err="1"/>
            <a:t>allottees</a:t>
          </a:r>
          <a:r>
            <a:rPr lang="en-US" sz="1400" kern="1200" dirty="0"/>
            <a:t>. 					Dilution: at least 25%</a:t>
          </a:r>
          <a:endParaRPr lang="en-IN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DRHP in same format. Only exchange observations 	No grading requirement</a:t>
          </a:r>
          <a:endParaRPr lang="en-IN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100% underwriting					Market making for three years</a:t>
          </a:r>
          <a:endParaRPr lang="en-IN" sz="1400" kern="1200" dirty="0"/>
        </a:p>
      </dsp:txBody>
      <dsp:txXfrm rot="-5400000">
        <a:off x="4038219" y="143192"/>
        <a:ext cx="7139433" cy="732434"/>
      </dsp:txXfrm>
    </dsp:sp>
    <dsp:sp modelId="{DED33C96-B36A-4AEA-BD9E-F51EACB6F55B}">
      <dsp:nvSpPr>
        <dsp:cNvPr id="0" name=""/>
        <dsp:cNvSpPr/>
      </dsp:nvSpPr>
      <dsp:spPr>
        <a:xfrm>
          <a:off x="0" y="2109"/>
          <a:ext cx="4038219" cy="101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IPO on EMERGE</a:t>
          </a:r>
          <a:endParaRPr lang="en-IN" sz="3100" kern="1200" dirty="0"/>
        </a:p>
      </dsp:txBody>
      <dsp:txXfrm>
        <a:off x="49529" y="51638"/>
        <a:ext cx="3939161" cy="915542"/>
      </dsp:txXfrm>
    </dsp:sp>
    <dsp:sp modelId="{6A03FD54-A011-492E-86D3-4BF83DEFAFE8}">
      <dsp:nvSpPr>
        <dsp:cNvPr id="0" name=""/>
        <dsp:cNvSpPr/>
      </dsp:nvSpPr>
      <dsp:spPr>
        <a:xfrm rot="5400000">
          <a:off x="7221906" y="-2014787"/>
          <a:ext cx="811680" cy="71790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Half yearly audited accounts instead of quarterly on main board</a:t>
          </a:r>
          <a:endParaRPr lang="en-IN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Corporate governance norms same as main board </a:t>
          </a:r>
        </a:p>
      </dsp:txBody>
      <dsp:txXfrm rot="-5400000">
        <a:off x="4038219" y="1208523"/>
        <a:ext cx="7139433" cy="732434"/>
      </dsp:txXfrm>
    </dsp:sp>
    <dsp:sp modelId="{D99B4A9F-0C55-4C76-8C39-5D124DD5025C}">
      <dsp:nvSpPr>
        <dsp:cNvPr id="0" name=""/>
        <dsp:cNvSpPr/>
      </dsp:nvSpPr>
      <dsp:spPr>
        <a:xfrm>
          <a:off x="0" y="1067440"/>
          <a:ext cx="4038219" cy="101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Post listing compliance</a:t>
          </a:r>
          <a:endParaRPr lang="en-IN" sz="3100" kern="1200" dirty="0"/>
        </a:p>
      </dsp:txBody>
      <dsp:txXfrm>
        <a:off x="49529" y="1116969"/>
        <a:ext cx="3939161" cy="915542"/>
      </dsp:txXfrm>
    </dsp:sp>
    <dsp:sp modelId="{40C74695-D8C4-429C-86A0-858BB8BEB99D}">
      <dsp:nvSpPr>
        <dsp:cNvPr id="0" name=""/>
        <dsp:cNvSpPr/>
      </dsp:nvSpPr>
      <dsp:spPr>
        <a:xfrm rot="5400000">
          <a:off x="7221906" y="-949455"/>
          <a:ext cx="811680" cy="71790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Migration from SME to main board and main board to SME allowed subject to conditions.</a:t>
          </a:r>
          <a:endParaRPr lang="en-IN" sz="1400" kern="1200" dirty="0"/>
        </a:p>
      </dsp:txBody>
      <dsp:txXfrm rot="-5400000">
        <a:off x="4038219" y="2273855"/>
        <a:ext cx="7139433" cy="732434"/>
      </dsp:txXfrm>
    </dsp:sp>
    <dsp:sp modelId="{00BC0978-3287-4C08-BBAB-348CCDAC83A2}">
      <dsp:nvSpPr>
        <dsp:cNvPr id="0" name=""/>
        <dsp:cNvSpPr/>
      </dsp:nvSpPr>
      <dsp:spPr>
        <a:xfrm>
          <a:off x="0" y="2132771"/>
          <a:ext cx="4038219" cy="101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Migration</a:t>
          </a:r>
          <a:endParaRPr lang="en-IN" sz="3100" kern="1200" dirty="0"/>
        </a:p>
      </dsp:txBody>
      <dsp:txXfrm>
        <a:off x="49529" y="2182300"/>
        <a:ext cx="3939161" cy="915542"/>
      </dsp:txXfrm>
    </dsp:sp>
    <dsp:sp modelId="{4B4F6B5C-5D0D-43FB-98B9-0BB29DBB7F8B}">
      <dsp:nvSpPr>
        <dsp:cNvPr id="0" name=""/>
        <dsp:cNvSpPr/>
      </dsp:nvSpPr>
      <dsp:spPr>
        <a:xfrm rot="5400000">
          <a:off x="7221906" y="115875"/>
          <a:ext cx="811680" cy="71790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Minimum application size: </a:t>
          </a:r>
          <a:r>
            <a:rPr lang="en-US" sz="1400" kern="1200" dirty="0" err="1"/>
            <a:t>Rs</a:t>
          </a:r>
          <a:r>
            <a:rPr lang="en-US" sz="1400" kern="1200" dirty="0"/>
            <a:t>. 1 lakh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Minimum trading lot: </a:t>
          </a:r>
          <a:r>
            <a:rPr lang="en-US" sz="1400" kern="1200" dirty="0" err="1"/>
            <a:t>Rs</a:t>
          </a:r>
          <a:r>
            <a:rPr lang="en-US" sz="1400" kern="1200" dirty="0"/>
            <a:t>. 1 lakh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tx1"/>
              </a:solidFill>
            </a:rPr>
            <a:t>Nominated investors (PE funds &amp; QIBs) can support underwriting and market making</a:t>
          </a:r>
          <a:endParaRPr lang="en-US" sz="1400" kern="1200" dirty="0"/>
        </a:p>
      </dsp:txBody>
      <dsp:txXfrm rot="-5400000">
        <a:off x="4038219" y="3339186"/>
        <a:ext cx="7139433" cy="732434"/>
      </dsp:txXfrm>
    </dsp:sp>
    <dsp:sp modelId="{2F8A942E-AF16-4E7A-A237-E5C56236C878}">
      <dsp:nvSpPr>
        <dsp:cNvPr id="0" name=""/>
        <dsp:cNvSpPr/>
      </dsp:nvSpPr>
      <dsp:spPr>
        <a:xfrm>
          <a:off x="0" y="3198102"/>
          <a:ext cx="4038219" cy="101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Investors</a:t>
          </a:r>
          <a:endParaRPr lang="en-IN" sz="3100" kern="1200" dirty="0"/>
        </a:p>
      </dsp:txBody>
      <dsp:txXfrm>
        <a:off x="49529" y="3247631"/>
        <a:ext cx="3939161" cy="9155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138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88000" y="0"/>
            <a:ext cx="4276725" cy="338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CDFDF903-CE26-9F47-AAFD-6255452A6F0A}" type="datetimeFigureOut">
              <a:rPr lang="en-US"/>
              <a:pPr>
                <a:defRPr/>
              </a:pPr>
              <a:t>8/5/2023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397625"/>
            <a:ext cx="4275138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88000" y="6397625"/>
            <a:ext cx="4276725" cy="338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B2175172-74A2-F84D-85FF-DF60CCB5C8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056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138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88000" y="0"/>
            <a:ext cx="4276725" cy="338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D56348AD-45E7-DC48-B314-26A60BFBEABA}" type="datetimeFigureOut">
              <a:rPr lang="en-US"/>
              <a:pPr>
                <a:defRPr/>
              </a:pPr>
              <a:t>8/5/2023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3063" y="841375"/>
            <a:ext cx="4040187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425" y="3241675"/>
            <a:ext cx="7893050" cy="26527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88000" y="6397625"/>
            <a:ext cx="4276725" cy="338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884B239C-7B18-1147-85E2-BA058421A2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396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2870B393-79E8-4642-B1C0-82603C36352C}" type="slidenum">
              <a:rPr lang="en-US" sz="1200"/>
              <a:pPr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4B239C-7B18-1147-85E2-BA058421A2B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7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4B239C-7B18-1147-85E2-BA058421A2B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19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4B239C-7B18-1147-85E2-BA058421A2B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19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4B239C-7B18-1147-85E2-BA058421A2B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19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4B239C-7B18-1147-85E2-BA058421A2B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21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4B239C-7B18-1147-85E2-BA058421A2B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20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4B239C-7B18-1147-85E2-BA058421A2B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53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412750"/>
            <a:ext cx="16256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4759325"/>
            <a:ext cx="112268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77839" y="1217613"/>
            <a:ext cx="11227020" cy="3384665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77839" y="5084763"/>
            <a:ext cx="11227020" cy="520583"/>
          </a:xfrm>
        </p:spPr>
        <p:txBody>
          <a:bodyPr>
            <a:normAutofit/>
          </a:bodyPr>
          <a:lstStyle>
            <a:lvl1pPr marL="0" indent="0">
              <a:buNone/>
              <a:defRPr sz="3200" b="1" i="0" baseline="0">
                <a:solidFill>
                  <a:srgbClr val="342A66"/>
                </a:solidFill>
                <a:latin typeface="IBM Plex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961438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A5325-2FC0-B24A-859A-A298B96A5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>
          <a:xfrm>
            <a:off x="477838" y="5788025"/>
            <a:ext cx="2743200" cy="365125"/>
          </a:xfrm>
        </p:spPr>
        <p:txBody>
          <a:bodyPr/>
          <a:lstStyle>
            <a:lvl1pPr>
              <a:defRPr sz="1400">
                <a:solidFill>
                  <a:srgbClr val="342A66"/>
                </a:solidFill>
                <a:latin typeface="IBM Plex Sans" charset="0"/>
              </a:defRPr>
            </a:lvl1pPr>
          </a:lstStyle>
          <a:p>
            <a:pPr>
              <a:defRPr/>
            </a:pPr>
            <a:fld id="{9AA5A640-5BBD-4341-BDB6-7EBA4B1F7A25}" type="datetime1">
              <a:rPr lang="en-US"/>
              <a:pPr>
                <a:defRPr/>
              </a:pPr>
              <a:t>8/5/2023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494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6357938"/>
            <a:ext cx="7699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87141" y="341314"/>
            <a:ext cx="5032815" cy="528482"/>
          </a:xfrm>
        </p:spPr>
        <p:txBody>
          <a:bodyPr>
            <a:normAutofit/>
          </a:bodyPr>
          <a:lstStyle>
            <a:lvl1pPr marL="0" indent="0">
              <a:buNone/>
              <a:defRPr sz="3200" b="1" i="0" baseline="0">
                <a:solidFill>
                  <a:srgbClr val="342A66"/>
                </a:solidFill>
                <a:latin typeface="IBM Plex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14"/>
          <p:cNvSpPr>
            <a:spLocks noGrp="1"/>
          </p:cNvSpPr>
          <p:nvPr>
            <p:ph sz="quarter" idx="15"/>
          </p:nvPr>
        </p:nvSpPr>
        <p:spPr>
          <a:xfrm>
            <a:off x="487363" y="1030947"/>
            <a:ext cx="5032593" cy="344848"/>
          </a:xfr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solidFill>
                  <a:srgbClr val="342A66"/>
                </a:solidFill>
                <a:latin typeface="IBM Plex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16"/>
          <p:cNvSpPr>
            <a:spLocks noGrp="1"/>
          </p:cNvSpPr>
          <p:nvPr>
            <p:ph sz="quarter" idx="16"/>
          </p:nvPr>
        </p:nvSpPr>
        <p:spPr>
          <a:xfrm>
            <a:off x="487363" y="1568450"/>
            <a:ext cx="5032593" cy="4626750"/>
          </a:xfrm>
        </p:spPr>
        <p:txBody>
          <a:bodyPr>
            <a:noAutofit/>
          </a:bodyPr>
          <a:lstStyle>
            <a:lvl1pPr marL="171450" indent="-171450">
              <a:spcBef>
                <a:spcPts val="1000"/>
              </a:spcBef>
              <a:buFont typeface="Arial" charset="0"/>
              <a:buChar char="•"/>
              <a:defRPr sz="1200" baseline="0">
                <a:solidFill>
                  <a:srgbClr val="342A66"/>
                </a:solidFill>
                <a:latin typeface="IBM Plex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5"/>
          <p:cNvSpPr>
            <a:spLocks noGrp="1"/>
          </p:cNvSpPr>
          <p:nvPr>
            <p:ph sz="quarter" idx="18"/>
          </p:nvPr>
        </p:nvSpPr>
        <p:spPr>
          <a:xfrm>
            <a:off x="4038600" y="6404797"/>
            <a:ext cx="4677561" cy="268229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636462"/>
                </a:solidFill>
                <a:latin typeface="IBM Plex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hart Placeholder 18"/>
          <p:cNvSpPr>
            <a:spLocks noGrp="1"/>
          </p:cNvSpPr>
          <p:nvPr>
            <p:ph type="chart" sz="quarter" idx="19"/>
          </p:nvPr>
        </p:nvSpPr>
        <p:spPr>
          <a:xfrm>
            <a:off x="5721350" y="341313"/>
            <a:ext cx="5983288" cy="5853112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8961438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D4E29-9CEA-BE4A-B782-3F748663F4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539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6357938"/>
            <a:ext cx="7699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7"/>
          <p:cNvSpPr>
            <a:spLocks noGrp="1"/>
          </p:cNvSpPr>
          <p:nvPr>
            <p:ph sz="quarter" idx="13"/>
          </p:nvPr>
        </p:nvSpPr>
        <p:spPr>
          <a:xfrm>
            <a:off x="487141" y="341314"/>
            <a:ext cx="11217718" cy="528482"/>
          </a:xfrm>
        </p:spPr>
        <p:txBody>
          <a:bodyPr>
            <a:normAutofit/>
          </a:bodyPr>
          <a:lstStyle>
            <a:lvl1pPr marL="0" indent="0">
              <a:buNone/>
              <a:defRPr sz="3200" b="1" i="0" baseline="0">
                <a:solidFill>
                  <a:srgbClr val="342A66"/>
                </a:solidFill>
                <a:latin typeface="IBM Plex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16"/>
          <p:cNvSpPr>
            <a:spLocks noGrp="1"/>
          </p:cNvSpPr>
          <p:nvPr>
            <p:ph sz="quarter" idx="16"/>
          </p:nvPr>
        </p:nvSpPr>
        <p:spPr>
          <a:xfrm>
            <a:off x="487363" y="1030947"/>
            <a:ext cx="11217496" cy="612688"/>
          </a:xfrm>
        </p:spPr>
        <p:txBody>
          <a:bodyPr>
            <a:noAutofit/>
          </a:bodyPr>
          <a:lstStyle>
            <a:lvl1pPr marL="171450" indent="-171450">
              <a:spcBef>
                <a:spcPts val="400"/>
              </a:spcBef>
              <a:buFont typeface="Arial" charset="0"/>
              <a:buChar char="•"/>
              <a:defRPr sz="1200" baseline="0">
                <a:solidFill>
                  <a:srgbClr val="342A66"/>
                </a:solidFill>
                <a:latin typeface="IBM Plex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7"/>
          </p:nvPr>
        </p:nvSpPr>
        <p:spPr>
          <a:xfrm>
            <a:off x="487363" y="1836738"/>
            <a:ext cx="11217496" cy="41783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14" name="Content Placeholder 15"/>
          <p:cNvSpPr>
            <a:spLocks noGrp="1"/>
          </p:cNvSpPr>
          <p:nvPr>
            <p:ph sz="quarter" idx="18"/>
          </p:nvPr>
        </p:nvSpPr>
        <p:spPr>
          <a:xfrm>
            <a:off x="4038600" y="6404797"/>
            <a:ext cx="4677561" cy="268229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636462"/>
                </a:solidFill>
                <a:latin typeface="IBM Plex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9"/>
          </p:nvPr>
        </p:nvSpPr>
        <p:spPr>
          <a:xfrm>
            <a:off x="8961438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5DAAA-6D4B-A442-9BC1-C8D27B61E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81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412750"/>
            <a:ext cx="16256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6781800"/>
            <a:ext cx="1124902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487141" y="6029050"/>
            <a:ext cx="5032815" cy="528482"/>
          </a:xfrm>
        </p:spPr>
        <p:txBody>
          <a:bodyPr>
            <a:normAutofit/>
          </a:bodyPr>
          <a:lstStyle>
            <a:lvl1pPr marL="0" indent="0">
              <a:buNone/>
              <a:defRPr sz="3200" b="1" i="0" baseline="0">
                <a:solidFill>
                  <a:srgbClr val="342A66"/>
                </a:solidFill>
                <a:latin typeface="IBM Plex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7274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43CE30EC-164E-4E89-9641-EE73B36B0A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7611E-2129-4AA1-BAF4-69D53EC6B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0C0AA-D764-4CDF-94C1-8B17973026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FBB1DB-C2F0-4AEF-ABD8-3CC609BB0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6CFB7-7684-4B93-BDB9-45EAAE880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D540-A7AD-42D2-A085-367E2C57AB0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2677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7AA43B2-9B6F-4748-9682-B1E05C31C8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FB6E85-E9A6-4765-AD7A-0B99B5D6A2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5" y="2438397"/>
            <a:ext cx="9144000" cy="1463449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rgbClr val="342A66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9A827F-9251-48B0-A7B9-79FAD963E0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5" y="3993922"/>
            <a:ext cx="9144000" cy="752246"/>
          </a:xfrm>
        </p:spPr>
        <p:txBody>
          <a:bodyPr/>
          <a:lstStyle>
            <a:lvl1pPr marL="0" indent="0" algn="l">
              <a:buNone/>
              <a:defRPr sz="2400">
                <a:latin typeface="IBM Plex Sans" panose="020B050305020300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BEA18-E98E-4E93-96B7-142918796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IBM Plex Sans" panose="020B0503050203000203" pitchFamily="34" charset="0"/>
              </a:defRPr>
            </a:lvl1pPr>
          </a:lstStyle>
          <a:p>
            <a:fld id="{9EDCD540-A7AD-42D2-A085-367E2C57AB0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20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90E55F54-1089-41E8-8735-F3B2DB9570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D78A8F-84CD-469A-B5BC-21A4BDFC4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F7939-F679-4386-84EA-E3AD3840F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D540-A7AD-42D2-A085-367E2C57AB02}" type="slidenum">
              <a:rPr lang="en-IN" smtClean="0"/>
              <a:t>‹#›</a:t>
            </a:fld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A69D0-B21A-4E15-807D-4D69CAED3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8972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32A785FA-CEE7-4DE2-A04C-8E6FB1D1E2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04CD85-E463-402D-A454-3ECD4F616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F08C5-0A7D-48D3-9A38-69BA1C24C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1DC1C-B156-4651-8A80-FFCEDCAF0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D540-A7AD-42D2-A085-367E2C57AB0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5266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43CE30EC-164E-4E89-9641-EE73B36B0A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7611E-2129-4AA1-BAF4-69D53EC6B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0C0AA-D764-4CDF-94C1-8B17973026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FBB1DB-C2F0-4AEF-ABD8-3CC609BB0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6CFB7-7684-4B93-BDB9-45EAAE880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D540-A7AD-42D2-A085-367E2C57AB0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8906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5F3446B4-C490-42AD-895C-FEEF7074AA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48EA46-646E-4B50-B8E1-679941A53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4A7D1A-08EC-414E-9701-D90CDDC08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D5EEA8-FB32-43DB-BE74-8F00CAC3F1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1A3B11-486D-4840-ADA8-C6DD295ECC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2A8CEE-3836-46AA-BDB1-04C7136CF3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A1D0F75-5BC8-476B-8B01-5AC7B5C444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CD540-A7AD-42D2-A085-367E2C57AB0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9073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6A78C32A-206B-4371-A101-E2C9225F06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1E6B3A-BDDC-4C56-85F8-BF4B5FCF6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EF06920-D25F-4DF0-9DD5-81E0E56BC8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CD540-A7AD-42D2-A085-367E2C57AB0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27415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412750"/>
            <a:ext cx="16256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6721475"/>
            <a:ext cx="112268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12"/>
          <p:cNvSpPr>
            <a:spLocks noGrp="1"/>
          </p:cNvSpPr>
          <p:nvPr>
            <p:ph sz="quarter" idx="14"/>
          </p:nvPr>
        </p:nvSpPr>
        <p:spPr>
          <a:xfrm>
            <a:off x="477839" y="2611837"/>
            <a:ext cx="11300304" cy="1641381"/>
          </a:xfrm>
        </p:spPr>
        <p:txBody>
          <a:bodyPr>
            <a:noAutofit/>
          </a:bodyPr>
          <a:lstStyle>
            <a:lvl1pPr marL="0" indent="0">
              <a:buNone/>
              <a:defRPr sz="6000" b="1" i="0" baseline="0">
                <a:solidFill>
                  <a:srgbClr val="342A66"/>
                </a:solidFill>
                <a:latin typeface="IBM Plex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>
          <a:xfrm>
            <a:off x="487363" y="4478994"/>
            <a:ext cx="11290780" cy="443334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rgbClr val="342A66"/>
                </a:solidFill>
                <a:latin typeface="IBM Plex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>
          <a:xfrm>
            <a:off x="477838" y="5148263"/>
            <a:ext cx="2743200" cy="365125"/>
          </a:xfrm>
        </p:spPr>
        <p:txBody>
          <a:bodyPr/>
          <a:lstStyle>
            <a:lvl1pPr>
              <a:defRPr sz="1400">
                <a:solidFill>
                  <a:srgbClr val="342A66"/>
                </a:solidFill>
                <a:latin typeface="IBM Plex Sans" charset="0"/>
              </a:defRPr>
            </a:lvl1pPr>
          </a:lstStyle>
          <a:p>
            <a:pPr>
              <a:defRPr/>
            </a:pPr>
            <a:fld id="{8FC317C7-E030-BE4F-8D14-0934D06A7E89}" type="datetime1">
              <a:rPr lang="en-US"/>
              <a:pPr>
                <a:defRPr/>
              </a:pPr>
              <a:t>8/5/2023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8961438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685F6-7037-5E46-B34A-3A61920094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3865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F9A211EF-B6A2-4609-A968-51583B25E7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910A9-F639-4459-9DE1-230EB46F8C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CD540-A7AD-42D2-A085-367E2C57AB0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6985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0B985222-0DE1-4E69-926C-EE73147475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3993D0-2E7A-4927-BDC2-63CDAED2F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E2735-35FE-4EE9-A399-B558ADE22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E89999-A504-4D33-B8D4-1F6898CE15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92A3503-0BEA-4FF5-A0BD-054BC93A48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CD540-A7AD-42D2-A085-367E2C57AB0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53111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17688F70-D93F-46CC-A1C1-7A79A9B1A8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C48A95-F550-4FE1-91DC-57A8A83A8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1DAA76-A378-46F7-94EA-90F91BF15F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8B45B3-001D-4201-A832-592C525F3F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5367060-BAAB-4C51-BAD2-2C4799B325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CD540-A7AD-42D2-A085-367E2C57AB0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81749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F8AA1D84-5DB6-4CF8-A105-3B18B31CD7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692EC1-9CA2-4367-BE08-3671F6F8B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E03FA1-A92D-4759-AE09-E608635720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6DFE5-D67A-4C07-A823-73CF8EB14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D540-A7AD-42D2-A085-367E2C57AB0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83215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8AB77386-EE9A-449D-89A9-58D4429075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9F03AC-975C-451E-B27A-1B6FEAF04D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0F2227-7FDA-4A21-8110-F58C7E782D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713E6-BB54-4FAC-A04A-FE608E554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D540-A7AD-42D2-A085-367E2C57AB0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89035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8705B3A-9625-4D5D-AE2F-D9D52CFFB3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FB6E85-E9A6-4765-AD7A-0B99B5D6A29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5" y="2438397"/>
            <a:ext cx="9144000" cy="1463449"/>
          </a:xfrm>
        </p:spPr>
        <p:txBody>
          <a:bodyPr anchor="b">
            <a:normAutofit/>
          </a:bodyPr>
          <a:lstStyle>
            <a:lvl1pPr algn="l">
              <a:defRPr sz="4800">
                <a:latin typeface="IBM Plex Sans" panose="020B0503050203000203" pitchFamily="34" charset="0"/>
              </a:defRPr>
            </a:lvl1pPr>
          </a:lstStyle>
          <a:p>
            <a:r>
              <a:rPr lang="en-US" dirty="0"/>
              <a:t>Thank you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BEA18-E98E-4E93-96B7-142918796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IBM Plex Sans" panose="020B0503050203000203" pitchFamily="34" charset="0"/>
              </a:defRPr>
            </a:lvl1pPr>
          </a:lstStyle>
          <a:p>
            <a:fld id="{9EDCD540-A7AD-42D2-A085-367E2C57AB0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1863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6781800"/>
            <a:ext cx="1124902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6357938"/>
            <a:ext cx="7699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87141" y="341314"/>
            <a:ext cx="11217718" cy="528482"/>
          </a:xfrm>
        </p:spPr>
        <p:txBody>
          <a:bodyPr>
            <a:normAutofit/>
          </a:bodyPr>
          <a:lstStyle>
            <a:lvl1pPr marL="0" indent="0">
              <a:buNone/>
              <a:defRPr sz="3200" b="1" i="0" baseline="0">
                <a:solidFill>
                  <a:srgbClr val="342A66"/>
                </a:solidFill>
                <a:latin typeface="IBM Plex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7363" y="1108075"/>
            <a:ext cx="11217496" cy="4214813"/>
          </a:xfrm>
        </p:spPr>
        <p:txBody>
          <a:bodyPr/>
          <a:lstStyle>
            <a:lvl1pPr marL="0" indent="0">
              <a:buNone/>
              <a:defRPr baseline="0">
                <a:solidFill>
                  <a:srgbClr val="342A66"/>
                </a:solidFill>
                <a:latin typeface="IBM Plex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5"/>
          </p:nvPr>
        </p:nvSpPr>
        <p:spPr>
          <a:xfrm>
            <a:off x="4038600" y="6404797"/>
            <a:ext cx="4677561" cy="268229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636462"/>
                </a:solidFill>
                <a:latin typeface="IBM Plex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961438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EBDB4-1D2B-8647-B6E9-07BB37161F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043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5472113"/>
            <a:ext cx="112268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6357938"/>
            <a:ext cx="7699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87140" y="341314"/>
            <a:ext cx="11217719" cy="528482"/>
          </a:xfrm>
        </p:spPr>
        <p:txBody>
          <a:bodyPr>
            <a:normAutofit/>
          </a:bodyPr>
          <a:lstStyle>
            <a:lvl1pPr marL="0" indent="0">
              <a:buNone/>
              <a:defRPr sz="3200" b="1" i="0" baseline="0">
                <a:solidFill>
                  <a:srgbClr val="342A66"/>
                </a:solidFill>
                <a:latin typeface="IBM Plex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77839" y="1217613"/>
            <a:ext cx="11227020" cy="4097729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2" name="Content Placeholder 15"/>
          <p:cNvSpPr>
            <a:spLocks noGrp="1"/>
          </p:cNvSpPr>
          <p:nvPr>
            <p:ph sz="quarter" idx="15"/>
          </p:nvPr>
        </p:nvSpPr>
        <p:spPr>
          <a:xfrm>
            <a:off x="4038600" y="6090472"/>
            <a:ext cx="4677561" cy="268229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636462"/>
                </a:solidFill>
                <a:latin typeface="IBM Plex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961438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F8A21-C97E-CD43-8046-71C57452F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91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6781800"/>
            <a:ext cx="1124902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6357938"/>
            <a:ext cx="7699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7"/>
          <p:cNvSpPr>
            <a:spLocks noGrp="1"/>
          </p:cNvSpPr>
          <p:nvPr>
            <p:ph sz="quarter" idx="13"/>
          </p:nvPr>
        </p:nvSpPr>
        <p:spPr>
          <a:xfrm>
            <a:off x="487141" y="341314"/>
            <a:ext cx="10980609" cy="528482"/>
          </a:xfrm>
        </p:spPr>
        <p:txBody>
          <a:bodyPr>
            <a:normAutofit/>
          </a:bodyPr>
          <a:lstStyle>
            <a:lvl1pPr marL="0" indent="0">
              <a:buNone/>
              <a:defRPr sz="3200" b="1" i="0" baseline="0">
                <a:solidFill>
                  <a:srgbClr val="342A66"/>
                </a:solidFill>
                <a:latin typeface="IBM Plex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5"/>
          </p:nvPr>
        </p:nvSpPr>
        <p:spPr>
          <a:xfrm>
            <a:off x="487363" y="1030947"/>
            <a:ext cx="10980352" cy="344848"/>
          </a:xfr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solidFill>
                  <a:srgbClr val="342A66"/>
                </a:solidFill>
                <a:latin typeface="IBM Plex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6"/>
          </p:nvPr>
        </p:nvSpPr>
        <p:spPr>
          <a:xfrm>
            <a:off x="487363" y="1568450"/>
            <a:ext cx="10980387" cy="4626750"/>
          </a:xfrm>
        </p:spPr>
        <p:txBody>
          <a:bodyPr>
            <a:noAutofit/>
          </a:bodyPr>
          <a:lstStyle>
            <a:lvl1pPr marL="171450" indent="-171450">
              <a:spcBef>
                <a:spcPts val="1000"/>
              </a:spcBef>
              <a:buFont typeface="Arial" charset="0"/>
              <a:buChar char="•"/>
              <a:defRPr sz="1200" baseline="0">
                <a:solidFill>
                  <a:srgbClr val="342A66"/>
                </a:solidFill>
                <a:latin typeface="IBM Plex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15"/>
          <p:cNvSpPr>
            <a:spLocks noGrp="1"/>
          </p:cNvSpPr>
          <p:nvPr>
            <p:ph sz="quarter" idx="17"/>
          </p:nvPr>
        </p:nvSpPr>
        <p:spPr>
          <a:xfrm>
            <a:off x="4038600" y="6404797"/>
            <a:ext cx="4677561" cy="268229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636462"/>
                </a:solidFill>
                <a:latin typeface="IBM Plex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961438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A4A9C-48CB-8443-9ACC-32074CAFAA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34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6781800"/>
            <a:ext cx="1124902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6357938"/>
            <a:ext cx="7699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7"/>
          <p:cNvSpPr>
            <a:spLocks noGrp="1"/>
          </p:cNvSpPr>
          <p:nvPr>
            <p:ph sz="quarter" idx="13"/>
          </p:nvPr>
        </p:nvSpPr>
        <p:spPr>
          <a:xfrm>
            <a:off x="487141" y="341314"/>
            <a:ext cx="10980609" cy="528482"/>
          </a:xfrm>
        </p:spPr>
        <p:txBody>
          <a:bodyPr>
            <a:normAutofit/>
          </a:bodyPr>
          <a:lstStyle>
            <a:lvl1pPr marL="0" indent="0">
              <a:buNone/>
              <a:defRPr sz="3200" b="1" i="0" baseline="0">
                <a:solidFill>
                  <a:srgbClr val="342A66"/>
                </a:solidFill>
                <a:latin typeface="IBM Plex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5"/>
          </p:nvPr>
        </p:nvSpPr>
        <p:spPr>
          <a:xfrm>
            <a:off x="487363" y="1030947"/>
            <a:ext cx="5032593" cy="344848"/>
          </a:xfr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solidFill>
                  <a:srgbClr val="342A66"/>
                </a:solidFill>
                <a:latin typeface="IBM Plex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16"/>
          <p:cNvSpPr>
            <a:spLocks noGrp="1"/>
          </p:cNvSpPr>
          <p:nvPr>
            <p:ph sz="quarter" idx="16"/>
          </p:nvPr>
        </p:nvSpPr>
        <p:spPr>
          <a:xfrm>
            <a:off x="487363" y="1568450"/>
            <a:ext cx="5032593" cy="4626750"/>
          </a:xfrm>
        </p:spPr>
        <p:txBody>
          <a:bodyPr>
            <a:noAutofit/>
          </a:bodyPr>
          <a:lstStyle>
            <a:lvl1pPr marL="171450" indent="-171450">
              <a:spcBef>
                <a:spcPts val="1000"/>
              </a:spcBef>
              <a:buFont typeface="Arial" charset="0"/>
              <a:buChar char="•"/>
              <a:defRPr sz="1200" baseline="0">
                <a:solidFill>
                  <a:srgbClr val="342A66"/>
                </a:solidFill>
                <a:latin typeface="IBM Plex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7"/>
          </p:nvPr>
        </p:nvSpPr>
        <p:spPr>
          <a:xfrm>
            <a:off x="6435157" y="1030947"/>
            <a:ext cx="5032593" cy="344848"/>
          </a:xfr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solidFill>
                  <a:srgbClr val="342A66"/>
                </a:solidFill>
                <a:latin typeface="IBM Plex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8"/>
          </p:nvPr>
        </p:nvSpPr>
        <p:spPr>
          <a:xfrm>
            <a:off x="6435157" y="1568450"/>
            <a:ext cx="5032593" cy="4626750"/>
          </a:xfrm>
        </p:spPr>
        <p:txBody>
          <a:bodyPr>
            <a:noAutofit/>
          </a:bodyPr>
          <a:lstStyle>
            <a:lvl1pPr marL="171450" indent="-171450">
              <a:spcBef>
                <a:spcPts val="1000"/>
              </a:spcBef>
              <a:buFont typeface="Arial" charset="0"/>
              <a:buChar char="•"/>
              <a:defRPr sz="1200" baseline="0">
                <a:solidFill>
                  <a:srgbClr val="342A66"/>
                </a:solidFill>
                <a:latin typeface="IBM Plex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5"/>
          <p:cNvSpPr>
            <a:spLocks noGrp="1"/>
          </p:cNvSpPr>
          <p:nvPr>
            <p:ph sz="quarter" idx="19"/>
          </p:nvPr>
        </p:nvSpPr>
        <p:spPr>
          <a:xfrm>
            <a:off x="4038600" y="6404797"/>
            <a:ext cx="4677561" cy="268229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636462"/>
                </a:solidFill>
                <a:latin typeface="IBM Plex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8961438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84DB9-3942-7442-8553-E7483E448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237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6781800"/>
            <a:ext cx="1124902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6357938"/>
            <a:ext cx="7699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7"/>
          <p:cNvSpPr>
            <a:spLocks noGrp="1"/>
          </p:cNvSpPr>
          <p:nvPr>
            <p:ph sz="quarter" idx="13"/>
          </p:nvPr>
        </p:nvSpPr>
        <p:spPr>
          <a:xfrm>
            <a:off x="487141" y="341314"/>
            <a:ext cx="10980609" cy="528482"/>
          </a:xfrm>
        </p:spPr>
        <p:txBody>
          <a:bodyPr>
            <a:normAutofit/>
          </a:bodyPr>
          <a:lstStyle>
            <a:lvl1pPr marL="0" indent="0">
              <a:buNone/>
              <a:defRPr sz="3200" b="1" i="0" baseline="0">
                <a:solidFill>
                  <a:srgbClr val="342A66"/>
                </a:solidFill>
                <a:latin typeface="IBM Plex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6"/>
          <p:cNvSpPr>
            <a:spLocks noGrp="1"/>
          </p:cNvSpPr>
          <p:nvPr>
            <p:ph sz="quarter" idx="16"/>
          </p:nvPr>
        </p:nvSpPr>
        <p:spPr>
          <a:xfrm>
            <a:off x="487363" y="1040070"/>
            <a:ext cx="10980387" cy="4626750"/>
          </a:xfrm>
        </p:spPr>
        <p:txBody>
          <a:bodyPr>
            <a:noAutofit/>
          </a:bodyPr>
          <a:lstStyle>
            <a:lvl1pPr marL="342900" indent="-342900">
              <a:spcBef>
                <a:spcPts val="1000"/>
              </a:spcBef>
              <a:buFont typeface="Arial" charset="0"/>
              <a:buChar char="•"/>
              <a:defRPr sz="2000" baseline="0">
                <a:solidFill>
                  <a:srgbClr val="342A66"/>
                </a:solidFill>
                <a:latin typeface="IBM Plex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5"/>
          <p:cNvSpPr>
            <a:spLocks noGrp="1"/>
          </p:cNvSpPr>
          <p:nvPr>
            <p:ph sz="quarter" idx="17"/>
          </p:nvPr>
        </p:nvSpPr>
        <p:spPr>
          <a:xfrm>
            <a:off x="4038600" y="6404797"/>
            <a:ext cx="4677561" cy="268229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636462"/>
                </a:solidFill>
                <a:latin typeface="IBM Plex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961438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4E466-6B90-1744-937E-221222A4E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93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888" y="6053138"/>
            <a:ext cx="60007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6357938"/>
            <a:ext cx="7699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7"/>
          <p:cNvSpPr>
            <a:spLocks noGrp="1"/>
          </p:cNvSpPr>
          <p:nvPr>
            <p:ph sz="quarter" idx="13"/>
          </p:nvPr>
        </p:nvSpPr>
        <p:spPr>
          <a:xfrm>
            <a:off x="487141" y="341314"/>
            <a:ext cx="5032815" cy="528482"/>
          </a:xfrm>
        </p:spPr>
        <p:txBody>
          <a:bodyPr>
            <a:normAutofit/>
          </a:bodyPr>
          <a:lstStyle>
            <a:lvl1pPr marL="0" indent="0">
              <a:buNone/>
              <a:defRPr sz="3200" b="1" i="0" baseline="0">
                <a:solidFill>
                  <a:srgbClr val="342A66"/>
                </a:solidFill>
                <a:latin typeface="IBM Plex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14"/>
          <p:cNvSpPr>
            <a:spLocks noGrp="1"/>
          </p:cNvSpPr>
          <p:nvPr>
            <p:ph sz="quarter" idx="15"/>
          </p:nvPr>
        </p:nvSpPr>
        <p:spPr>
          <a:xfrm>
            <a:off x="487363" y="1030947"/>
            <a:ext cx="5032593" cy="344848"/>
          </a:xfr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solidFill>
                  <a:srgbClr val="342A66"/>
                </a:solidFill>
                <a:latin typeface="IBM Plex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16"/>
          <p:cNvSpPr>
            <a:spLocks noGrp="1"/>
          </p:cNvSpPr>
          <p:nvPr>
            <p:ph sz="quarter" idx="16"/>
          </p:nvPr>
        </p:nvSpPr>
        <p:spPr>
          <a:xfrm>
            <a:off x="487363" y="1568450"/>
            <a:ext cx="5032593" cy="4626750"/>
          </a:xfrm>
        </p:spPr>
        <p:txBody>
          <a:bodyPr>
            <a:noAutofit/>
          </a:bodyPr>
          <a:lstStyle>
            <a:lvl1pPr marL="171450" indent="-171450">
              <a:spcBef>
                <a:spcPts val="1000"/>
              </a:spcBef>
              <a:buFont typeface="Arial" charset="0"/>
              <a:buChar char="•"/>
              <a:defRPr sz="1200" baseline="0">
                <a:solidFill>
                  <a:srgbClr val="342A66"/>
                </a:solidFill>
                <a:latin typeface="IBM Plex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5703887" y="334963"/>
            <a:ext cx="6000971" cy="555632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4" name="Content Placeholder 15"/>
          <p:cNvSpPr>
            <a:spLocks noGrp="1"/>
          </p:cNvSpPr>
          <p:nvPr>
            <p:ph sz="quarter" idx="18"/>
          </p:nvPr>
        </p:nvSpPr>
        <p:spPr>
          <a:xfrm>
            <a:off x="4038600" y="6404797"/>
            <a:ext cx="4677561" cy="268229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636462"/>
                </a:solidFill>
                <a:latin typeface="IBM Plex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9"/>
          </p:nvPr>
        </p:nvSpPr>
        <p:spPr>
          <a:xfrm>
            <a:off x="8961438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320BB-E0B5-1C46-B38F-AEFABA3E0F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390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2941638"/>
            <a:ext cx="112268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6357938"/>
            <a:ext cx="7699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77839" y="341315"/>
            <a:ext cx="11227020" cy="244383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5" name="Content Placeholder 16"/>
          <p:cNvSpPr>
            <a:spLocks noGrp="1"/>
          </p:cNvSpPr>
          <p:nvPr>
            <p:ph sz="quarter" idx="16"/>
          </p:nvPr>
        </p:nvSpPr>
        <p:spPr>
          <a:xfrm>
            <a:off x="487363" y="3242229"/>
            <a:ext cx="11217496" cy="2974014"/>
          </a:xfrm>
        </p:spPr>
        <p:txBody>
          <a:bodyPr>
            <a:noAutofit/>
          </a:bodyPr>
          <a:lstStyle>
            <a:lvl1pPr marL="342900" indent="-342900">
              <a:spcBef>
                <a:spcPts val="1000"/>
              </a:spcBef>
              <a:buFont typeface="Arial" charset="0"/>
              <a:buChar char="•"/>
              <a:defRPr sz="2000" baseline="0">
                <a:solidFill>
                  <a:srgbClr val="342A66"/>
                </a:solidFill>
                <a:latin typeface="IBM Plex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15"/>
          <p:cNvSpPr>
            <a:spLocks noGrp="1"/>
          </p:cNvSpPr>
          <p:nvPr>
            <p:ph sz="quarter" idx="17"/>
          </p:nvPr>
        </p:nvSpPr>
        <p:spPr>
          <a:xfrm>
            <a:off x="4038600" y="6404797"/>
            <a:ext cx="4677561" cy="268229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636462"/>
                </a:solidFill>
                <a:latin typeface="IBM Plex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961438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B815B-7272-5A49-8217-FE6C2AB2F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05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fld id="{8A89B66A-18A8-164F-82C1-05EE3EF08524}" type="datetime1">
              <a:rPr lang="en-US"/>
              <a:pPr>
                <a:defRPr/>
              </a:pPr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fld id="{CF0C42FF-6DF0-B443-86B2-43D351AED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  <p:sldLayoutId id="2147484332" r:id="rId12"/>
    <p:sldLayoutId id="2147484333" r:id="rId13"/>
  </p:sldLayoutIdLst>
  <p:hf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690EAC-1C1D-474A-94D7-C50F268AA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69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931D0-55C7-47F7-9738-CA09ED0C3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07886"/>
            <a:ext cx="10515600" cy="4769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8E859-FB4C-4291-8D70-E2CDDB3F3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IBM Plex Sans" panose="020B0503050203000203" pitchFamily="34" charset="0"/>
              </a:defRPr>
            </a:lvl1pPr>
          </a:lstStyle>
          <a:p>
            <a:fld id="{9EDCD540-A7AD-42D2-A085-367E2C57AB0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4" name="MSIPCMContentMarking" descr="{&quot;HashCode&quot;:-1520812918,&quot;Placement&quot;:&quot;Footer&quot;,&quot;Top&quot;:519.343,&quot;Left&quot;:444.2841,&quot;SlideWidth&quot;:960,&quot;SlideHeight&quot;:540}">
            <a:extLst>
              <a:ext uri="{FF2B5EF4-FFF2-40B4-BE49-F238E27FC236}">
                <a16:creationId xmlns:a16="http://schemas.microsoft.com/office/drawing/2014/main" id="{F2E13C9C-B892-4D2F-AE60-05F0ED78B988}"/>
              </a:ext>
            </a:extLst>
          </p:cNvPr>
          <p:cNvSpPr txBox="1"/>
          <p:nvPr userDrawn="1"/>
        </p:nvSpPr>
        <p:spPr>
          <a:xfrm>
            <a:off x="5642408" y="6595656"/>
            <a:ext cx="90718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A80000"/>
                </a:solidFill>
                <a:latin typeface="Calibri" panose="020F050202020403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9717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342A66"/>
          </a:solidFill>
          <a:latin typeface="IBM Plex Sans" panose="020B050305020300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42A66"/>
          </a:solidFill>
          <a:latin typeface="IBM Plex Sans" panose="020B050305020300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42A66"/>
          </a:solidFill>
          <a:latin typeface="IBM Plex Sans" panose="020B050305020300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42A66"/>
          </a:solidFill>
          <a:latin typeface="IBM Plex Sans" panose="020B050305020300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42A66"/>
          </a:solidFill>
          <a:latin typeface="IBM Plex Sans" panose="020B050305020300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42A66"/>
          </a:solidFill>
          <a:latin typeface="IBM Plex Sans" panose="020B050305020300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enitnextgen.nseindia.com/sme-dashboard/assets/Standard%20Reference%20Pointers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agupta@nse.co.in" TargetMode="External"/><Relationship Id="rId2" Type="http://schemas.openxmlformats.org/officeDocument/2006/relationships/hyperlink" Target="mailto:harisha@nse.co.in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openxmlformats.org/officeDocument/2006/relationships/image" Target="../media/image13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2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0.pn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4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F0449A78-2A87-4844-ADCD-C1E3C66EA9F4}" type="slidenum">
              <a:rPr lang="en-US" sz="1200">
                <a:solidFill>
                  <a:srgbClr val="898989"/>
                </a:solidFill>
              </a:rPr>
              <a:pPr/>
              <a:t>1</a:t>
            </a:fld>
            <a:endParaRPr lang="en-US" sz="1200">
              <a:solidFill>
                <a:srgbClr val="898989"/>
              </a:solidFill>
            </a:endParaRPr>
          </a:p>
        </p:txBody>
      </p:sp>
      <p:pic>
        <p:nvPicPr>
          <p:cNvPr id="16386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6251575"/>
            <a:ext cx="10763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83" y="1544552"/>
            <a:ext cx="10120389" cy="3128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4E33265B-EBD2-7269-32B1-6A8758A9770D}"/>
              </a:ext>
            </a:extLst>
          </p:cNvPr>
          <p:cNvSpPr>
            <a:spLocks noGrp="1"/>
          </p:cNvSpPr>
          <p:nvPr/>
        </p:nvSpPr>
        <p:spPr>
          <a:xfrm>
            <a:off x="620233" y="4932939"/>
            <a:ext cx="10951535" cy="521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342A66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342A66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342A66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342A66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342A66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sz="2000" dirty="0">
                <a:latin typeface="+mn-lt"/>
              </a:rPr>
              <a:t>Listing on Stock Exchange – Opportunities for Growing Small &amp; Medium Enterprises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518D97-A899-8A3F-9496-8C2B60228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D540-A7AD-42D2-A085-367E2C57AB02}" type="slidenum">
              <a:rPr lang="en-IN" smtClean="0"/>
              <a:t>10</a:t>
            </a:fld>
            <a:endParaRPr lang="en-IN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BCED973B-7380-3E5C-2C4B-D6D97644B0B1}"/>
              </a:ext>
            </a:extLst>
          </p:cNvPr>
          <p:cNvSpPr txBox="1">
            <a:spLocks/>
          </p:cNvSpPr>
          <p:nvPr/>
        </p:nvSpPr>
        <p:spPr>
          <a:xfrm>
            <a:off x="487363" y="341313"/>
            <a:ext cx="11217275" cy="528637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42A66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42A66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42A66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42A66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42A66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  <a:defRPr/>
            </a:pPr>
            <a:r>
              <a:rPr lang="en-IN" b="1" dirty="0"/>
              <a:t>Value proposition for Intermediaries</a:t>
            </a:r>
            <a:endParaRPr lang="en-US" b="1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AD6B01F-40C7-9BAF-7C50-069AA2E27629}"/>
              </a:ext>
            </a:extLst>
          </p:cNvPr>
          <p:cNvCxnSpPr/>
          <p:nvPr/>
        </p:nvCxnSpPr>
        <p:spPr>
          <a:xfrm flipH="1">
            <a:off x="4475163" y="1474788"/>
            <a:ext cx="3175" cy="4662487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6ADC7C-A0A4-D78E-DFF5-BBA21E0FEBD8}"/>
              </a:ext>
            </a:extLst>
          </p:cNvPr>
          <p:cNvCxnSpPr/>
          <p:nvPr/>
        </p:nvCxnSpPr>
        <p:spPr>
          <a:xfrm>
            <a:off x="1290638" y="3876675"/>
            <a:ext cx="6294437" cy="635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Box 21">
            <a:extLst>
              <a:ext uri="{FF2B5EF4-FFF2-40B4-BE49-F238E27FC236}">
                <a16:creationId xmlns:a16="http://schemas.microsoft.com/office/drawing/2014/main" id="{D95A4CFC-A277-0D81-CEAE-F1834BEBB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0942" y="3389313"/>
            <a:ext cx="2873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/>
              <a:t>IPO consultation services</a:t>
            </a:r>
          </a:p>
        </p:txBody>
      </p:sp>
      <p:sp>
        <p:nvSpPr>
          <p:cNvPr id="8" name="TextBox 22">
            <a:extLst>
              <a:ext uri="{FF2B5EF4-FFF2-40B4-BE49-F238E27FC236}">
                <a16:creationId xmlns:a16="http://schemas.microsoft.com/office/drawing/2014/main" id="{13032B73-852B-00E1-E96C-4CDBDA888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2831" y="3343275"/>
            <a:ext cx="2871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/>
              <a:t>Higher visibility</a:t>
            </a:r>
          </a:p>
        </p:txBody>
      </p:sp>
      <p:sp>
        <p:nvSpPr>
          <p:cNvPr id="9" name="TextBox 23">
            <a:extLst>
              <a:ext uri="{FF2B5EF4-FFF2-40B4-BE49-F238E27FC236}">
                <a16:creationId xmlns:a16="http://schemas.microsoft.com/office/drawing/2014/main" id="{73DFB3BD-A97C-02DD-7221-C81C1921E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1928" y="5440363"/>
            <a:ext cx="28717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/>
              <a:t>Corporate governance Services</a:t>
            </a:r>
          </a:p>
        </p:txBody>
      </p:sp>
      <p:pic>
        <p:nvPicPr>
          <p:cNvPr id="10" name="Picture 24">
            <a:extLst>
              <a:ext uri="{FF2B5EF4-FFF2-40B4-BE49-F238E27FC236}">
                <a16:creationId xmlns:a16="http://schemas.microsoft.com/office/drawing/2014/main" id="{3F4E9A45-A977-E4A7-676F-69A4B72C6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540" y="1725613"/>
            <a:ext cx="2468563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C931FA4D-DFB5-D333-66AA-5FB7AE89C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348" y="1731963"/>
            <a:ext cx="2484437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4F0A51B0-34FB-9A2F-63D1-C10B120A5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57" b="28354"/>
          <a:stretch>
            <a:fillRect/>
          </a:stretch>
        </p:blipFill>
        <p:spPr bwMode="auto">
          <a:xfrm>
            <a:off x="1696403" y="4037013"/>
            <a:ext cx="2306637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" name="Picture 6" descr="Image result for investment opportunity">
            <a:extLst>
              <a:ext uri="{FF2B5EF4-FFF2-40B4-BE49-F238E27FC236}">
                <a16:creationId xmlns:a16="http://schemas.microsoft.com/office/drawing/2014/main" id="{6A796D4E-774F-8E10-C8A3-79D8201BC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0" b="28220"/>
          <a:stretch>
            <a:fillRect/>
          </a:stretch>
        </p:blipFill>
        <p:spPr bwMode="auto">
          <a:xfrm>
            <a:off x="4837811" y="3990975"/>
            <a:ext cx="2408238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8">
            <a:extLst>
              <a:ext uri="{FF2B5EF4-FFF2-40B4-BE49-F238E27FC236}">
                <a16:creationId xmlns:a16="http://schemas.microsoft.com/office/drawing/2014/main" id="{1777F5FA-90F5-E006-F596-0E914D019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138" y="5540375"/>
            <a:ext cx="2463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dirty="0"/>
              <a:t>Opportunity for investor</a:t>
            </a:r>
          </a:p>
          <a:p>
            <a:pPr algn="ctr" eaLnBrk="1" hangingPunct="1"/>
            <a:r>
              <a:rPr lang="en-US" dirty="0"/>
              <a:t> portfolio</a:t>
            </a:r>
          </a:p>
        </p:txBody>
      </p:sp>
      <p:pic>
        <p:nvPicPr>
          <p:cNvPr id="15" name="Picture 7">
            <a:extLst>
              <a:ext uri="{FF2B5EF4-FFF2-40B4-BE49-F238E27FC236}">
                <a16:creationId xmlns:a16="http://schemas.microsoft.com/office/drawing/2014/main" id="{5FF85452-CDB0-223B-C37B-6A759B5DB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7" b="27274"/>
          <a:stretch>
            <a:fillRect/>
          </a:stretch>
        </p:blipFill>
        <p:spPr bwMode="auto">
          <a:xfrm>
            <a:off x="8147050" y="1458214"/>
            <a:ext cx="2482850" cy="211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" name="Rectangle 30">
            <a:extLst>
              <a:ext uri="{FF2B5EF4-FFF2-40B4-BE49-F238E27FC236}">
                <a16:creationId xmlns:a16="http://schemas.microsoft.com/office/drawing/2014/main" id="{F41E3140-E12B-A703-C26F-202196872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1688" y="5635371"/>
            <a:ext cx="2584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/>
              <a:t>Grow with your clients</a:t>
            </a:r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id="{1ADF703F-D502-F321-B131-737720605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813" y="2955608"/>
            <a:ext cx="2205038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84C5011-9F5F-1B80-964C-FED80A5161F2}"/>
              </a:ext>
            </a:extLst>
          </p:cNvPr>
          <p:cNvCxnSpPr/>
          <p:nvPr/>
        </p:nvCxnSpPr>
        <p:spPr>
          <a:xfrm flipH="1">
            <a:off x="7593013" y="1474788"/>
            <a:ext cx="3175" cy="4662487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TextBox 33">
            <a:extLst>
              <a:ext uri="{FF2B5EF4-FFF2-40B4-BE49-F238E27FC236}">
                <a16:creationId xmlns:a16="http://schemas.microsoft.com/office/drawing/2014/main" id="{7CF1C736-CDBA-79A0-EDE1-005CB0976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3" y="1033463"/>
            <a:ext cx="10725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/>
              <a:t>Unique advantage : - In depth understanding of equity financing &amp; deep insight into transaction ready companies 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68EE412-DE05-CAB4-B169-B1959DC7F1DE}"/>
              </a:ext>
            </a:extLst>
          </p:cNvPr>
          <p:cNvCxnSpPr/>
          <p:nvPr/>
        </p:nvCxnSpPr>
        <p:spPr>
          <a:xfrm flipH="1">
            <a:off x="1280859" y="1499172"/>
            <a:ext cx="3175" cy="4662487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293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6801AE-FC91-8019-A500-EDCEB273295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Ease of access to information – NEAPS Portal</a:t>
            </a:r>
            <a:endParaRPr lang="en-IN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DB66F80-632F-BAE0-A2FE-AD29871971A5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888067" y="819138"/>
            <a:ext cx="10415865" cy="5303456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F68289-5102-0022-F64F-978217C12833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8CA1C4-0BA4-22C6-4B0B-36FE52251F2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33EBDB4-1D2B-8647-B6E9-07BB37161FE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87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9396E2-4FEF-E94D-D784-A3C5004AC0D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SME Dashboard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F3493D-4AEE-03AD-FAA7-E945FA1CF9D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051755" y="367535"/>
            <a:ext cx="4677561" cy="268229"/>
          </a:xfrm>
        </p:spPr>
        <p:txBody>
          <a:bodyPr/>
          <a:lstStyle/>
          <a:p>
            <a:pPr algn="r"/>
            <a:r>
              <a:rPr lang="en-US" i="1" dirty="0">
                <a:solidFill>
                  <a:schemeClr val="tx1"/>
                </a:solidFill>
              </a:rPr>
              <a:t>*live application</a:t>
            </a:r>
            <a:endParaRPr lang="en-IN" i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BF8838-9503-F5C1-A5B2-47431D64E85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D764E466-6B90-1744-937E-221222A4E7F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62F3468-93FA-97D7-F915-25A2737CD56C}"/>
              </a:ext>
            </a:extLst>
          </p:cNvPr>
          <p:cNvSpPr/>
          <p:nvPr/>
        </p:nvSpPr>
        <p:spPr>
          <a:xfrm>
            <a:off x="4424516" y="1624783"/>
            <a:ext cx="1356852" cy="528482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7B3AFC0-EEB0-0CE2-E96D-02A443662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41" y="838922"/>
            <a:ext cx="11425320" cy="5517428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A2918EEA-86FD-3EC9-C7C5-8439EAE14AFD}"/>
              </a:ext>
            </a:extLst>
          </p:cNvPr>
          <p:cNvSpPr/>
          <p:nvPr/>
        </p:nvSpPr>
        <p:spPr>
          <a:xfrm>
            <a:off x="5977445" y="1624783"/>
            <a:ext cx="1765458" cy="425243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D7324BE-8674-7037-AC9C-852942262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803" y="838922"/>
            <a:ext cx="866896" cy="295316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6DF88A9-21B1-C61B-586D-942DDF280A24}"/>
              </a:ext>
            </a:extLst>
          </p:cNvPr>
          <p:cNvSpPr/>
          <p:nvPr/>
        </p:nvSpPr>
        <p:spPr>
          <a:xfrm>
            <a:off x="1002063" y="809426"/>
            <a:ext cx="1003720" cy="324812"/>
          </a:xfrm>
          <a:prstGeom prst="roundRect">
            <a:avLst/>
          </a:prstGeom>
          <a:noFill/>
          <a:ln w="38100">
            <a:solidFill>
              <a:srgbClr val="FBBD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5865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83AC7A-7294-0164-A956-C3D409AC6EC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IN" i="0" dirty="0">
                <a:effectLst/>
                <a:latin typeface="IBM Plex Sans" panose="020B050305020300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Standard Reference Pointers</a:t>
            </a:r>
            <a:endParaRPr lang="en-IN" dirty="0">
              <a:latin typeface="IBM Plex Sans" panose="020B0503050203000203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AF10DBC-9BAE-7FB7-9CEB-1661EF7436FB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3"/>
          <a:stretch>
            <a:fillRect/>
          </a:stretch>
        </p:blipFill>
        <p:spPr>
          <a:xfrm>
            <a:off x="362319" y="1039813"/>
            <a:ext cx="5551784" cy="4627562"/>
          </a:xfrm>
          <a:effectLst>
            <a:innerShdw blurRad="114300">
              <a:prstClr val="black"/>
            </a:innerShdw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8DEAC3-FA6D-22B4-D916-EAF9C158141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575322" y="5732773"/>
            <a:ext cx="4677561" cy="268229"/>
          </a:xfrm>
        </p:spPr>
        <p:txBody>
          <a:bodyPr/>
          <a:lstStyle/>
          <a:p>
            <a:pPr algn="ctr"/>
            <a:r>
              <a:rPr lang="en-US" b="1" i="1" dirty="0">
                <a:solidFill>
                  <a:schemeClr val="tx1"/>
                </a:solidFill>
              </a:rPr>
              <a:t>Non-exhaustive list of pointers</a:t>
            </a:r>
            <a:endParaRPr lang="en-IN" b="1" i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BD533B-1387-6DCB-857B-F84F98B7B2E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D764E466-6B90-1744-937E-221222A4E7F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793A1D-CC54-3AE4-9A4F-A133BEB1D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7844" y="1039813"/>
            <a:ext cx="5853524" cy="462756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4288963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87363" y="341313"/>
            <a:ext cx="11217275" cy="52863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IN" dirty="0">
                <a:ea typeface="+mn-ea"/>
                <a:cs typeface="+mn-cs"/>
              </a:rPr>
              <a:t>NSE Initiatives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28674" name="Content Placeholder 2"/>
          <p:cNvSpPr>
            <a:spLocks noGrp="1"/>
          </p:cNvSpPr>
          <p:nvPr>
            <p:ph sz="quarter" idx="14"/>
          </p:nvPr>
        </p:nvSpPr>
        <p:spPr>
          <a:xfrm>
            <a:off x="487363" y="937315"/>
            <a:ext cx="5461745" cy="2516474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charset="0"/>
              <a:buChar char="v"/>
            </a:pPr>
            <a:r>
              <a:rPr lang="en-US" dirty="0"/>
              <a:t> Awareness Sessions:</a:t>
            </a:r>
          </a:p>
          <a:p>
            <a:pPr lvl="1" eaLnBrk="1" hangingPunct="1">
              <a:lnSpc>
                <a:spcPct val="100000"/>
              </a:lnSpc>
              <a:buFont typeface="Wingdings" charset="0"/>
              <a:buChar char="Ø"/>
            </a:pPr>
            <a:r>
              <a:rPr lang="en-US" sz="1600" dirty="0">
                <a:latin typeface="Calibri" charset="0"/>
              </a:rPr>
              <a:t>Professional bodies – ICAI and ICSI</a:t>
            </a:r>
          </a:p>
          <a:p>
            <a:pPr lvl="1" eaLnBrk="1" hangingPunct="1">
              <a:lnSpc>
                <a:spcPct val="100000"/>
              </a:lnSpc>
              <a:buFont typeface="Wingdings" charset="0"/>
              <a:buChar char="Ø"/>
            </a:pPr>
            <a:r>
              <a:rPr lang="en-US" sz="1600" dirty="0">
                <a:latin typeface="Calibri" charset="0"/>
              </a:rPr>
              <a:t>Industrial Associations</a:t>
            </a:r>
          </a:p>
          <a:p>
            <a:pPr lvl="1" eaLnBrk="1" hangingPunct="1">
              <a:lnSpc>
                <a:spcPct val="100000"/>
              </a:lnSpc>
              <a:buFont typeface="Wingdings" charset="0"/>
              <a:buChar char="Ø"/>
            </a:pPr>
            <a:r>
              <a:rPr lang="en-US" sz="1600" dirty="0">
                <a:latin typeface="Calibri" charset="0"/>
              </a:rPr>
              <a:t>Industrial Clusters</a:t>
            </a:r>
          </a:p>
          <a:p>
            <a:pPr lvl="1" eaLnBrk="1" hangingPunct="1">
              <a:lnSpc>
                <a:spcPct val="100000"/>
              </a:lnSpc>
              <a:buFont typeface="Wingdings" charset="0"/>
              <a:buChar char="Ø"/>
            </a:pPr>
            <a:r>
              <a:rPr lang="en-US" sz="1600" dirty="0">
                <a:latin typeface="Calibri" charset="0"/>
              </a:rPr>
              <a:t>Focused Group meetings</a:t>
            </a:r>
          </a:p>
          <a:p>
            <a:pPr lvl="1" eaLnBrk="1" hangingPunct="1">
              <a:lnSpc>
                <a:spcPct val="100000"/>
              </a:lnSpc>
              <a:buFont typeface="Wingdings" charset="0"/>
              <a:buChar char="Ø"/>
            </a:pPr>
            <a:r>
              <a:rPr lang="en-US" sz="1600" dirty="0">
                <a:latin typeface="Calibri" charset="0"/>
              </a:rPr>
              <a:t>Monthly Business meets – CXO level</a:t>
            </a:r>
          </a:p>
          <a:p>
            <a:pPr eaLnBrk="1" hangingPunct="1">
              <a:lnSpc>
                <a:spcPct val="150000"/>
              </a:lnSpc>
              <a:buFont typeface="Wingdings" charset="0"/>
              <a:buChar char="v"/>
            </a:pPr>
            <a:endParaRPr lang="en-US" sz="3600" dirty="0"/>
          </a:p>
        </p:txBody>
      </p:sp>
      <p:sp>
        <p:nvSpPr>
          <p:cNvPr id="28675" name="Slide Number Placeholder 4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5D302F1B-F8FB-EE46-AE6E-B744A31059AC}" type="slidenum">
              <a:rPr lang="en-US" sz="1200">
                <a:solidFill>
                  <a:srgbClr val="898989"/>
                </a:solidFill>
              </a:rPr>
              <a:pPr/>
              <a:t>14</a:t>
            </a:fld>
            <a:endParaRPr lang="en-US" sz="1200">
              <a:solidFill>
                <a:srgbClr val="898989"/>
              </a:solidFill>
            </a:endParaRPr>
          </a:p>
        </p:txBody>
      </p:sp>
      <p:pic>
        <p:nvPicPr>
          <p:cNvPr id="2867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305" y="3650649"/>
            <a:ext cx="2894526" cy="1888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C9C31-B215-4384-6B20-FE05FA2EBDE3}"/>
              </a:ext>
            </a:extLst>
          </p:cNvPr>
          <p:cNvSpPr txBox="1">
            <a:spLocks/>
          </p:cNvSpPr>
          <p:nvPr/>
        </p:nvSpPr>
        <p:spPr bwMode="auto">
          <a:xfrm>
            <a:off x="6100716" y="2794528"/>
            <a:ext cx="6348338" cy="2174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kern="1200" baseline="0">
                <a:solidFill>
                  <a:srgbClr val="342A66"/>
                </a:solidFill>
                <a:latin typeface="IBM Plex Sans" charset="0"/>
                <a:ea typeface="ＭＳ Ｐゴシック" charset="0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buFont typeface="Wingdings" charset="0"/>
              <a:buChar char="v"/>
            </a:pPr>
            <a:r>
              <a:rPr lang="en-US" dirty="0"/>
              <a:t> Tie-up for strategic developments</a:t>
            </a:r>
          </a:p>
          <a:p>
            <a:pPr eaLnBrk="1" hangingPunct="1">
              <a:lnSpc>
                <a:spcPct val="100000"/>
              </a:lnSpc>
              <a:buFont typeface="Wingdings" charset="0"/>
              <a:buChar char="v"/>
            </a:pPr>
            <a:endParaRPr lang="en-US" sz="900" dirty="0"/>
          </a:p>
          <a:p>
            <a:pPr lvl="1" eaLnBrk="1" hangingPunct="1">
              <a:lnSpc>
                <a:spcPct val="100000"/>
              </a:lnSpc>
              <a:buFont typeface="Wingdings" charset="0"/>
              <a:buChar char="Ø"/>
            </a:pPr>
            <a:r>
              <a:rPr lang="en-US" sz="1600" dirty="0">
                <a:latin typeface="Calibri" charset="0"/>
              </a:rPr>
              <a:t>Government bodies</a:t>
            </a:r>
          </a:p>
          <a:p>
            <a:pPr lvl="2" eaLnBrk="1" hangingPunct="1">
              <a:lnSpc>
                <a:spcPct val="100000"/>
              </a:lnSpc>
              <a:buFont typeface="Wingdings" charset="0"/>
              <a:buChar char="ü"/>
            </a:pPr>
            <a:r>
              <a:rPr lang="en-US" sz="1600" dirty="0">
                <a:latin typeface="Calibri" charset="0"/>
              </a:rPr>
              <a:t>State Governments</a:t>
            </a:r>
          </a:p>
          <a:p>
            <a:pPr lvl="2" eaLnBrk="1" hangingPunct="1">
              <a:lnSpc>
                <a:spcPct val="100000"/>
              </a:lnSpc>
              <a:buFont typeface="Wingdings" charset="0"/>
              <a:buChar char="ü"/>
            </a:pPr>
            <a:r>
              <a:rPr lang="en-US" sz="1600" dirty="0">
                <a:latin typeface="Calibri" charset="0"/>
              </a:rPr>
              <a:t>MIDC, GIDC, etc.</a:t>
            </a:r>
          </a:p>
          <a:p>
            <a:pPr lvl="2" eaLnBrk="1" hangingPunct="1">
              <a:lnSpc>
                <a:spcPct val="100000"/>
              </a:lnSpc>
              <a:buFont typeface="Wingdings" charset="0"/>
              <a:buChar char="ü"/>
            </a:pPr>
            <a:r>
              <a:rPr lang="en-US" sz="1600" dirty="0">
                <a:latin typeface="Calibri" charset="0"/>
              </a:rPr>
              <a:t>MSME Institute</a:t>
            </a:r>
          </a:p>
          <a:p>
            <a:pPr lvl="1" eaLnBrk="1" hangingPunct="1">
              <a:lnSpc>
                <a:spcPct val="100000"/>
              </a:lnSpc>
              <a:buFont typeface="Wingdings" charset="0"/>
              <a:buChar char="Ø"/>
            </a:pPr>
            <a:r>
              <a:rPr lang="en-US" sz="1600" dirty="0">
                <a:latin typeface="Calibri" charset="0"/>
              </a:rPr>
              <a:t>Industrial Associations</a:t>
            </a:r>
          </a:p>
          <a:p>
            <a:pPr lvl="1" eaLnBrk="1" hangingPunct="1">
              <a:lnSpc>
                <a:spcPct val="100000"/>
              </a:lnSpc>
              <a:buFont typeface="Wingdings" charset="0"/>
              <a:buChar char="Ø"/>
            </a:pPr>
            <a:r>
              <a:rPr lang="en-US" sz="1600" dirty="0">
                <a:latin typeface="Calibri" charset="0"/>
              </a:rPr>
              <a:t>Banks</a:t>
            </a:r>
            <a:endParaRPr lang="en-US" sz="3600" dirty="0">
              <a:latin typeface="Calibri" charset="0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2CD13546-62BF-62AD-6240-5EC6111A39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961" y="712947"/>
            <a:ext cx="2143421" cy="181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0DEC40C-3D02-BA94-5E12-90A0BFE90EA7}"/>
              </a:ext>
            </a:extLst>
          </p:cNvPr>
          <p:cNvCxnSpPr>
            <a:cxnSpLocks/>
          </p:cNvCxnSpPr>
          <p:nvPr/>
        </p:nvCxnSpPr>
        <p:spPr>
          <a:xfrm flipH="1">
            <a:off x="5794872" y="1597450"/>
            <a:ext cx="11017" cy="347494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515276" y="5918618"/>
            <a:ext cx="5032815" cy="52848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Thank You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6A0E78-6B5C-46F8-9181-71D891E010FB}"/>
              </a:ext>
            </a:extLst>
          </p:cNvPr>
          <p:cNvSpPr txBox="1"/>
          <p:nvPr/>
        </p:nvSpPr>
        <p:spPr>
          <a:xfrm>
            <a:off x="594850" y="1099500"/>
            <a:ext cx="10379643" cy="15850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IBM Plex Sans"/>
              </a:rPr>
              <a:t>Dr Harish Ahuja</a:t>
            </a:r>
            <a:endParaRPr lang="en-US" b="1" dirty="0">
              <a:latin typeface="IBM Plex Sans"/>
              <a:cs typeface="Calibri"/>
            </a:endParaRPr>
          </a:p>
          <a:p>
            <a:r>
              <a:rPr lang="en-US" dirty="0">
                <a:latin typeface="IBM Plex Sans"/>
                <a:cs typeface="Calibri"/>
              </a:rPr>
              <a:t>Head  </a:t>
            </a:r>
          </a:p>
          <a:p>
            <a:r>
              <a:rPr lang="en-US" dirty="0">
                <a:latin typeface="IBM Plex Sans"/>
                <a:cs typeface="Calibri"/>
              </a:rPr>
              <a:t>PSD (Carbon &amp; Power Markets) | Investor awareness/Services | Primary Markets Relationships</a:t>
            </a:r>
          </a:p>
          <a:p>
            <a:r>
              <a:rPr lang="en-US" dirty="0">
                <a:latin typeface="IBM Plex Sans"/>
                <a:cs typeface="Calibri"/>
              </a:rPr>
              <a:t>National Stock Exchange of India Limited</a:t>
            </a:r>
          </a:p>
          <a:p>
            <a:endParaRPr lang="en-US" sz="700" dirty="0">
              <a:latin typeface="IBM Plex Sans"/>
              <a:cs typeface="Calibri"/>
            </a:endParaRPr>
          </a:p>
          <a:p>
            <a:r>
              <a:rPr lang="en-US" dirty="0">
                <a:latin typeface="IBM Plex Sans"/>
                <a:cs typeface="Calibri"/>
              </a:rPr>
              <a:t>Contact : </a:t>
            </a:r>
            <a:r>
              <a:rPr lang="en-US" dirty="0">
                <a:latin typeface="IBM Plex Sans"/>
                <a:cs typeface="Calibri"/>
                <a:hlinkClick r:id="rId2"/>
              </a:rPr>
              <a:t>harisha@nse.co.in</a:t>
            </a:r>
            <a:endParaRPr lang="en-US" dirty="0">
              <a:latin typeface="IBM Plex Sans"/>
              <a:cs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E20514-4013-4CC5-B3F8-58A552FDF9FE}"/>
              </a:ext>
            </a:extLst>
          </p:cNvPr>
          <p:cNvSpPr txBox="1"/>
          <p:nvPr/>
        </p:nvSpPr>
        <p:spPr>
          <a:xfrm>
            <a:off x="594850" y="4321535"/>
            <a:ext cx="9357533" cy="13080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IBM Plex Sans"/>
              </a:rPr>
              <a:t>Avik Gupta</a:t>
            </a:r>
            <a:endParaRPr lang="en-US" b="1" dirty="0">
              <a:latin typeface="IBM Plex Sans"/>
              <a:cs typeface="Calibri"/>
            </a:endParaRPr>
          </a:p>
          <a:p>
            <a:r>
              <a:rPr lang="en-US" dirty="0">
                <a:latin typeface="IBM Plex Sans"/>
                <a:cs typeface="Calibri"/>
              </a:rPr>
              <a:t>Senior Manager – Primary Markets Relationships</a:t>
            </a:r>
          </a:p>
          <a:p>
            <a:r>
              <a:rPr lang="en-US" dirty="0">
                <a:latin typeface="IBM Plex Sans"/>
                <a:cs typeface="Calibri"/>
              </a:rPr>
              <a:t>National Stock Exchange of India Limited</a:t>
            </a:r>
          </a:p>
          <a:p>
            <a:endParaRPr lang="en-US" sz="700" dirty="0">
              <a:latin typeface="IBM Plex Sans"/>
              <a:cs typeface="Calibri"/>
            </a:endParaRPr>
          </a:p>
          <a:p>
            <a:r>
              <a:rPr lang="en-US" dirty="0">
                <a:latin typeface="IBM Plex Sans"/>
                <a:cs typeface="Calibri"/>
              </a:rPr>
              <a:t>Contact : </a:t>
            </a:r>
            <a:r>
              <a:rPr lang="en-US" dirty="0">
                <a:latin typeface="IBM Plex Sans"/>
                <a:cs typeface="Calibri"/>
                <a:hlinkClick r:id="rId3"/>
              </a:rPr>
              <a:t>agupta@nse.co.in</a:t>
            </a:r>
            <a:r>
              <a:rPr lang="en-US" dirty="0">
                <a:latin typeface="IBM Plex Sans"/>
                <a:cs typeface="Calibri"/>
              </a:rPr>
              <a:t> | 9903878972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A0D5C6-168D-70B0-9CC7-53991D5589E3}"/>
              </a:ext>
            </a:extLst>
          </p:cNvPr>
          <p:cNvSpPr txBox="1"/>
          <p:nvPr/>
        </p:nvSpPr>
        <p:spPr>
          <a:xfrm>
            <a:off x="594850" y="2816633"/>
            <a:ext cx="9357533" cy="13542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IBM Plex Sans"/>
              </a:rPr>
              <a:t>Jayesh Taori</a:t>
            </a:r>
            <a:endParaRPr lang="en-US" b="1" dirty="0">
              <a:latin typeface="IBM Plex Sans"/>
              <a:cs typeface="Calibri"/>
            </a:endParaRPr>
          </a:p>
          <a:p>
            <a:r>
              <a:rPr lang="en-US" dirty="0">
                <a:latin typeface="IBM Plex Sans"/>
                <a:cs typeface="Calibri"/>
              </a:rPr>
              <a:t>Associate Vice President – Primary Markets Relationships</a:t>
            </a:r>
          </a:p>
          <a:p>
            <a:r>
              <a:rPr lang="en-US" dirty="0">
                <a:latin typeface="IBM Plex Sans"/>
                <a:cs typeface="Calibri"/>
              </a:rPr>
              <a:t>National Stock Exchange of India Limited</a:t>
            </a:r>
          </a:p>
          <a:p>
            <a:endParaRPr lang="en-US" sz="700" dirty="0">
              <a:latin typeface="IBM Plex Sans"/>
              <a:cs typeface="Calibri"/>
            </a:endParaRPr>
          </a:p>
          <a:p>
            <a:r>
              <a:rPr lang="en-US" dirty="0">
                <a:latin typeface="IBM Plex Sans"/>
                <a:cs typeface="Calibri"/>
              </a:rPr>
              <a:t>Contact : </a:t>
            </a:r>
            <a:r>
              <a:rPr lang="en-US" dirty="0">
                <a:latin typeface="IBM Plex Sans"/>
                <a:cs typeface="Calibri"/>
                <a:hlinkClick r:id="rId3"/>
              </a:rPr>
              <a:t>jtaori@nse.co.in</a:t>
            </a:r>
            <a:r>
              <a:rPr lang="en-US" dirty="0">
                <a:latin typeface="IBM Plex Sans"/>
                <a:cs typeface="Calibri"/>
              </a:rPr>
              <a:t> | 9322542458</a:t>
            </a:r>
          </a:p>
        </p:txBody>
      </p:sp>
    </p:spTree>
    <p:extLst>
      <p:ext uri="{BB962C8B-B14F-4D97-AF65-F5344CB8AC3E}">
        <p14:creationId xmlns:p14="http://schemas.microsoft.com/office/powerpoint/2010/main" val="485469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D2D5AD-F5C7-44EF-9432-49A3A61D467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IN" dirty="0">
                <a:latin typeface="IBM Plex Sans"/>
              </a:rPr>
              <a:t>Virtuous Cycle of Growth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2BCED7-2447-480B-871F-4711098F9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165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ABF20C-94C9-9140-AE66-AF4F6386A22A}" type="slidenum">
              <a:rPr lang="en-US" smtClean="0"/>
              <a:pPr/>
              <a:t>2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3D5EB2E-35E3-47AE-9464-962C3605DBE4}"/>
              </a:ext>
            </a:extLst>
          </p:cNvPr>
          <p:cNvCxnSpPr>
            <a:cxnSpLocks/>
          </p:cNvCxnSpPr>
          <p:nvPr/>
        </p:nvCxnSpPr>
        <p:spPr>
          <a:xfrm>
            <a:off x="487141" y="977900"/>
            <a:ext cx="11217718" cy="0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CBEE17B-DC69-881A-340B-5BAB7FDF16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1826536"/>
              </p:ext>
            </p:extLst>
          </p:nvPr>
        </p:nvGraphicFramePr>
        <p:xfrm>
          <a:off x="334746" y="1265229"/>
          <a:ext cx="3848771" cy="4636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" name="Content Placeholder 20" descr="Money with solid fill">
            <a:extLst>
              <a:ext uri="{FF2B5EF4-FFF2-40B4-BE49-F238E27FC236}">
                <a16:creationId xmlns:a16="http://schemas.microsoft.com/office/drawing/2014/main" id="{C0374F30-CEC1-2EAD-8306-0D874F3ABCED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03805" y="2207779"/>
            <a:ext cx="681332" cy="681332"/>
          </a:xfr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90A2ACF-718A-63D4-CDA9-FE8E8292D59C}"/>
              </a:ext>
            </a:extLst>
          </p:cNvPr>
          <p:cNvSpPr txBox="1"/>
          <p:nvPr/>
        </p:nvSpPr>
        <p:spPr>
          <a:xfrm>
            <a:off x="2103805" y="1374342"/>
            <a:ext cx="1099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IBM Plex Sans" panose="020B0503050000000000" pitchFamily="34" charset="0"/>
              </a:rPr>
              <a:t>Capital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1879C5-4040-9D8B-C0A3-51BB679628E9}"/>
              </a:ext>
            </a:extLst>
          </p:cNvPr>
          <p:cNvSpPr txBox="1"/>
          <p:nvPr/>
        </p:nvSpPr>
        <p:spPr>
          <a:xfrm>
            <a:off x="133233" y="4344620"/>
            <a:ext cx="1457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IBM Plex Sans" panose="020B0503050000000000" pitchFamily="34" charset="0"/>
              </a:rPr>
              <a:t>Business Growth</a:t>
            </a:r>
          </a:p>
        </p:txBody>
      </p:sp>
      <p:pic>
        <p:nvPicPr>
          <p:cNvPr id="24" name="Graphic 23" descr="Bar graph with upward trend with solid fill">
            <a:extLst>
              <a:ext uri="{FF2B5EF4-FFF2-40B4-BE49-F238E27FC236}">
                <a16:creationId xmlns:a16="http://schemas.microsoft.com/office/drawing/2014/main" id="{E141415B-F7B4-07B6-0C08-E9A4C9B345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20370" y="3273770"/>
            <a:ext cx="741638" cy="741638"/>
          </a:xfrm>
          <a:prstGeom prst="rect">
            <a:avLst/>
          </a:prstGeom>
        </p:spPr>
      </p:pic>
      <p:pic>
        <p:nvPicPr>
          <p:cNvPr id="27" name="Graphic 26" descr="Upward trend with solid fill">
            <a:extLst>
              <a:ext uri="{FF2B5EF4-FFF2-40B4-BE49-F238E27FC236}">
                <a16:creationId xmlns:a16="http://schemas.microsoft.com/office/drawing/2014/main" id="{D32113DF-048D-B6D7-A66A-9DFB5AE5754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774310" y="3991832"/>
            <a:ext cx="858850" cy="85885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2402BAC-A1BE-9361-3872-DF8402F9ECF0}"/>
              </a:ext>
            </a:extLst>
          </p:cNvPr>
          <p:cNvSpPr txBox="1"/>
          <p:nvPr/>
        </p:nvSpPr>
        <p:spPr>
          <a:xfrm>
            <a:off x="2574335" y="5672253"/>
            <a:ext cx="1457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IBM Plex Sans" panose="020B0503050000000000" pitchFamily="34" charset="0"/>
              </a:rPr>
              <a:t>Economic Growth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AC26976-DDFB-D81A-D2FD-36F22F32FFFA}"/>
              </a:ext>
            </a:extLst>
          </p:cNvPr>
          <p:cNvSpPr/>
          <p:nvPr/>
        </p:nvSpPr>
        <p:spPr>
          <a:xfrm>
            <a:off x="5989984" y="2302023"/>
            <a:ext cx="1789043" cy="450570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tx1"/>
                </a:solidFill>
                <a:latin typeface="IBM Plex Sans" panose="020B0503050000000000" pitchFamily="34" charset="0"/>
              </a:rPr>
              <a:t>Net Cashflows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69FCD56-B30D-DAAA-8B8F-430DB50C64D8}"/>
              </a:ext>
            </a:extLst>
          </p:cNvPr>
          <p:cNvSpPr/>
          <p:nvPr/>
        </p:nvSpPr>
        <p:spPr>
          <a:xfrm>
            <a:off x="8008484" y="2304597"/>
            <a:ext cx="1789043" cy="450570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tx1"/>
                </a:solidFill>
                <a:latin typeface="IBM Plex Sans" panose="020B0503050000000000" pitchFamily="34" charset="0"/>
              </a:rPr>
              <a:t>Debt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723DC52-2A66-CE5B-2511-9B6166739138}"/>
              </a:ext>
            </a:extLst>
          </p:cNvPr>
          <p:cNvSpPr/>
          <p:nvPr/>
        </p:nvSpPr>
        <p:spPr>
          <a:xfrm>
            <a:off x="10026984" y="2302023"/>
            <a:ext cx="1789043" cy="450570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tx1"/>
                </a:solidFill>
                <a:latin typeface="IBM Plex Sans" panose="020B0503050000000000" pitchFamily="34" charset="0"/>
              </a:rPr>
              <a:t>Equity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9B2D456-7481-3570-4F8A-D8F57FD2936A}"/>
              </a:ext>
            </a:extLst>
          </p:cNvPr>
          <p:cNvSpPr/>
          <p:nvPr/>
        </p:nvSpPr>
        <p:spPr>
          <a:xfrm>
            <a:off x="5989984" y="1410479"/>
            <a:ext cx="5826043" cy="45056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bg2">
                    <a:lumMod val="10000"/>
                  </a:schemeClr>
                </a:solidFill>
                <a:latin typeface="IBM Plex Sans" panose="020B0503050000000000" pitchFamily="34" charset="0"/>
              </a:rPr>
              <a:t>Sources of Capital for Companies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59C87CA-A18A-E192-0A19-66B4AAC2E6E5}"/>
              </a:ext>
            </a:extLst>
          </p:cNvPr>
          <p:cNvSpPr txBox="1"/>
          <p:nvPr/>
        </p:nvSpPr>
        <p:spPr>
          <a:xfrm>
            <a:off x="8008484" y="2826717"/>
            <a:ext cx="1917396" cy="1026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IN" sz="1400" dirty="0">
                <a:latin typeface="IBM Plex Sans" panose="020B0503050000000000" pitchFamily="34" charset="0"/>
              </a:rPr>
              <a:t>Term Loan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IN" sz="1400" dirty="0">
                <a:latin typeface="IBM Plex Sans" panose="020B0503050000000000" pitchFamily="34" charset="0"/>
              </a:rPr>
              <a:t>Working Capital Loan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CE33EEA-859F-014E-10F7-2BFDA2B45B11}"/>
              </a:ext>
            </a:extLst>
          </p:cNvPr>
          <p:cNvSpPr txBox="1"/>
          <p:nvPr/>
        </p:nvSpPr>
        <p:spPr>
          <a:xfrm>
            <a:off x="8008484" y="4154471"/>
            <a:ext cx="1917396" cy="1026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IN" sz="1400" dirty="0">
                <a:latin typeface="IBM Plex Sans" panose="020B0503050000000000" pitchFamily="34" charset="0"/>
              </a:rPr>
              <a:t>Bonds / NCDs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IN" sz="1400" dirty="0">
                <a:latin typeface="IBM Plex Sans" panose="020B0503050000000000" pitchFamily="34" charset="0"/>
              </a:rPr>
              <a:t>Commercial Papers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E4504B6-7C83-AC40-2BF5-6A3055FC020D}"/>
              </a:ext>
            </a:extLst>
          </p:cNvPr>
          <p:cNvSpPr txBox="1"/>
          <p:nvPr/>
        </p:nvSpPr>
        <p:spPr>
          <a:xfrm>
            <a:off x="10026984" y="2826717"/>
            <a:ext cx="1917396" cy="703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IN" sz="1400" dirty="0">
                <a:latin typeface="IBM Plex Sans" panose="020B0503050000000000" pitchFamily="34" charset="0"/>
              </a:rPr>
              <a:t>Angel Investing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IN" sz="1400" dirty="0">
                <a:latin typeface="IBM Plex Sans" panose="020B0503050000000000" pitchFamily="34" charset="0"/>
              </a:rPr>
              <a:t>VC/PE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BF8DA36-9721-D4B0-DC4E-B3CC70E093C4}"/>
              </a:ext>
            </a:extLst>
          </p:cNvPr>
          <p:cNvSpPr txBox="1"/>
          <p:nvPr/>
        </p:nvSpPr>
        <p:spPr>
          <a:xfrm>
            <a:off x="10026984" y="4157619"/>
            <a:ext cx="1917396" cy="1026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IN" sz="1400" dirty="0">
                <a:latin typeface="IBM Plex Sans" panose="020B0503050000000000" pitchFamily="34" charset="0"/>
              </a:rPr>
              <a:t>IPO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IN" sz="1400" dirty="0">
                <a:latin typeface="IBM Plex Sans" panose="020B0503050000000000" pitchFamily="34" charset="0"/>
              </a:rPr>
              <a:t>Preferential Issue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IN" sz="1400" dirty="0">
                <a:latin typeface="IBM Plex Sans" panose="020B0503050000000000" pitchFamily="34" charset="0"/>
              </a:rPr>
              <a:t>Rights Issue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886F783-1692-E687-0F9F-411DC32D7F9B}"/>
              </a:ext>
            </a:extLst>
          </p:cNvPr>
          <p:cNvCxnSpPr/>
          <p:nvPr/>
        </p:nvCxnSpPr>
        <p:spPr>
          <a:xfrm>
            <a:off x="8203097" y="4015408"/>
            <a:ext cx="1594430" cy="0"/>
          </a:xfrm>
          <a:prstGeom prst="line">
            <a:avLst/>
          </a:prstGeom>
          <a:ln>
            <a:solidFill>
              <a:schemeClr val="accent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1FD36F7-BA93-385E-A894-61FA975AEF43}"/>
              </a:ext>
            </a:extLst>
          </p:cNvPr>
          <p:cNvCxnSpPr/>
          <p:nvPr/>
        </p:nvCxnSpPr>
        <p:spPr>
          <a:xfrm>
            <a:off x="10119748" y="4015408"/>
            <a:ext cx="1594430" cy="0"/>
          </a:xfrm>
          <a:prstGeom prst="line">
            <a:avLst/>
          </a:prstGeom>
          <a:ln>
            <a:solidFill>
              <a:schemeClr val="accent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Left Brace 41">
            <a:extLst>
              <a:ext uri="{FF2B5EF4-FFF2-40B4-BE49-F238E27FC236}">
                <a16:creationId xmlns:a16="http://schemas.microsoft.com/office/drawing/2014/main" id="{6684B8D3-A721-7B53-C59B-B0DDD02740E6}"/>
              </a:ext>
            </a:extLst>
          </p:cNvPr>
          <p:cNvSpPr/>
          <p:nvPr/>
        </p:nvSpPr>
        <p:spPr>
          <a:xfrm>
            <a:off x="7645962" y="2960163"/>
            <a:ext cx="238538" cy="900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4" name="Left Brace 43">
            <a:extLst>
              <a:ext uri="{FF2B5EF4-FFF2-40B4-BE49-F238E27FC236}">
                <a16:creationId xmlns:a16="http://schemas.microsoft.com/office/drawing/2014/main" id="{2DEB5A03-BF4F-5E83-9C43-792D7A4C23D9}"/>
              </a:ext>
            </a:extLst>
          </p:cNvPr>
          <p:cNvSpPr/>
          <p:nvPr/>
        </p:nvSpPr>
        <p:spPr>
          <a:xfrm>
            <a:off x="7645962" y="4210627"/>
            <a:ext cx="238538" cy="900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C6D2A24-72BC-6D4E-8BD5-F36686BDB0EA}"/>
              </a:ext>
            </a:extLst>
          </p:cNvPr>
          <p:cNvSpPr txBox="1"/>
          <p:nvPr/>
        </p:nvSpPr>
        <p:spPr>
          <a:xfrm>
            <a:off x="6363129" y="3177181"/>
            <a:ext cx="1521371" cy="380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1400" dirty="0">
                <a:latin typeface="IBM Plex Sans" panose="020B0503050000000000" pitchFamily="34" charset="0"/>
              </a:rPr>
              <a:t>Private Market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21E4855-FF13-41C7-0E53-74B00D437598}"/>
              </a:ext>
            </a:extLst>
          </p:cNvPr>
          <p:cNvSpPr txBox="1"/>
          <p:nvPr/>
        </p:nvSpPr>
        <p:spPr>
          <a:xfrm>
            <a:off x="6363128" y="4443974"/>
            <a:ext cx="1521371" cy="380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1400" dirty="0">
                <a:latin typeface="IBM Plex Sans" panose="020B0503050000000000" pitchFamily="34" charset="0"/>
              </a:rPr>
              <a:t>Public Market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06765B3-3B3B-0C95-D073-7982EB51CF23}"/>
              </a:ext>
            </a:extLst>
          </p:cNvPr>
          <p:cNvSpPr/>
          <p:nvPr/>
        </p:nvSpPr>
        <p:spPr>
          <a:xfrm>
            <a:off x="6363128" y="4081669"/>
            <a:ext cx="5581252" cy="1365852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D7366DB-42F9-61A5-C98A-9A28D20DB72D}"/>
              </a:ext>
            </a:extLst>
          </p:cNvPr>
          <p:cNvGrpSpPr/>
          <p:nvPr/>
        </p:nvGrpSpPr>
        <p:grpSpPr>
          <a:xfrm>
            <a:off x="7020215" y="5602994"/>
            <a:ext cx="2743200" cy="532245"/>
            <a:chOff x="764275" y="1268121"/>
            <a:chExt cx="2845700" cy="532245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B2660D0A-2D98-8933-BEE0-8AFDFA08F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64275" y="1268121"/>
              <a:ext cx="1275901" cy="532245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0607E69-AC89-76F4-523C-0CAA458B5212}"/>
                </a:ext>
              </a:extLst>
            </p:cNvPr>
            <p:cNvSpPr txBox="1"/>
            <p:nvPr/>
          </p:nvSpPr>
          <p:spPr>
            <a:xfrm>
              <a:off x="2024929" y="1300601"/>
              <a:ext cx="158504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300" b="1" dirty="0">
                  <a:solidFill>
                    <a:srgbClr val="382D7C"/>
                  </a:solidFill>
                </a:rPr>
                <a:t>Electronic Bidding Platform (EBP)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A544602B-1D3E-AD21-EDB1-09182F77E7DC}"/>
                </a:ext>
              </a:extLst>
            </p:cNvPr>
            <p:cNvCxnSpPr/>
            <p:nvPr/>
          </p:nvCxnSpPr>
          <p:spPr>
            <a:xfrm>
              <a:off x="2049419" y="1353846"/>
              <a:ext cx="0" cy="396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2EC6B641-D1A5-8CC7-B2CF-A26C41ED3F47}"/>
              </a:ext>
            </a:extLst>
          </p:cNvPr>
          <p:cNvCxnSpPr>
            <a:stCxn id="30" idx="2"/>
          </p:cNvCxnSpPr>
          <p:nvPr/>
        </p:nvCxnSpPr>
        <p:spPr>
          <a:xfrm flipH="1">
            <a:off x="8903005" y="2755167"/>
            <a:ext cx="1" cy="108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2F280188-F3DF-BA57-8D2C-038C5C852432}"/>
              </a:ext>
            </a:extLst>
          </p:cNvPr>
          <p:cNvCxnSpPr/>
          <p:nvPr/>
        </p:nvCxnSpPr>
        <p:spPr>
          <a:xfrm flipH="1">
            <a:off x="10937217" y="2761795"/>
            <a:ext cx="1" cy="108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D46B7B0F-F6C3-0D1D-5933-4613CEC9DE4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26984" y="5572716"/>
            <a:ext cx="1687194" cy="58978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A41BE2-2811-8066-71D6-5D28C9099C2F}"/>
              </a:ext>
            </a:extLst>
          </p:cNvPr>
          <p:cNvCxnSpPr>
            <a:cxnSpLocks/>
          </p:cNvCxnSpPr>
          <p:nvPr/>
        </p:nvCxnSpPr>
        <p:spPr>
          <a:xfrm>
            <a:off x="9797527" y="5545284"/>
            <a:ext cx="0" cy="684000"/>
          </a:xfrm>
          <a:prstGeom prst="line">
            <a:avLst/>
          </a:prstGeom>
          <a:ln w="2222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BCBE25-8DDA-421B-3A59-DF4BB9C0BA45}"/>
              </a:ext>
            </a:extLst>
          </p:cNvPr>
          <p:cNvSpPr/>
          <p:nvPr/>
        </p:nvSpPr>
        <p:spPr>
          <a:xfrm>
            <a:off x="3501208" y="1740497"/>
            <a:ext cx="1305338" cy="646331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i="0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India’s GDP </a:t>
            </a:r>
          </a:p>
          <a:p>
            <a:pPr algn="ctr"/>
            <a:r>
              <a:rPr lang="en-IN" sz="1400" b="1" i="0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$3.75 trillion</a:t>
            </a:r>
            <a:endParaRPr lang="en-IN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D661E6C-A09D-793C-5D51-E1D2486F27D6}"/>
              </a:ext>
            </a:extLst>
          </p:cNvPr>
          <p:cNvSpPr/>
          <p:nvPr/>
        </p:nvSpPr>
        <p:spPr>
          <a:xfrm>
            <a:off x="4037372" y="2444110"/>
            <a:ext cx="1521371" cy="646331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i="0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India’s Export </a:t>
            </a:r>
          </a:p>
          <a:p>
            <a:pPr algn="ctr"/>
            <a:r>
              <a:rPr lang="en-IN" sz="1400" b="1" i="0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$60.09 </a:t>
            </a:r>
            <a:r>
              <a:rPr lang="en-IN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b</a:t>
            </a:r>
            <a:r>
              <a:rPr lang="en-IN" sz="1400" b="1" i="0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illion</a:t>
            </a:r>
            <a:endParaRPr lang="en-IN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685512-CB41-9EB0-42CF-3F999D684C33}"/>
              </a:ext>
            </a:extLst>
          </p:cNvPr>
          <p:cNvSpPr txBox="1"/>
          <p:nvPr/>
        </p:nvSpPr>
        <p:spPr>
          <a:xfrm>
            <a:off x="4032291" y="6536684"/>
            <a:ext cx="7465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Figures for June 2023    |      Source: https://pib.gov.in/PressReleaseIframePage.aspx?PRID=1939443</a:t>
            </a:r>
            <a:endParaRPr lang="en-IN" sz="1200" b="1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3F5E0FE-A986-C4AB-8F2E-13770F476D93}"/>
              </a:ext>
            </a:extLst>
          </p:cNvPr>
          <p:cNvSpPr/>
          <p:nvPr/>
        </p:nvSpPr>
        <p:spPr>
          <a:xfrm>
            <a:off x="4687646" y="3140512"/>
            <a:ext cx="1521371" cy="646331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i="0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India’s Import </a:t>
            </a:r>
          </a:p>
          <a:p>
            <a:pPr algn="ctr"/>
            <a:r>
              <a:rPr lang="en-IN" sz="1400" b="1" i="0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$68.98 </a:t>
            </a:r>
            <a:r>
              <a:rPr lang="en-IN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b</a:t>
            </a:r>
            <a:r>
              <a:rPr lang="en-IN" sz="1400" b="1" i="0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illion</a:t>
            </a:r>
            <a:endParaRPr lang="en-IN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506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78559AC-343D-CDCC-E5A1-C6FDB33FC8BE}"/>
              </a:ext>
            </a:extLst>
          </p:cNvPr>
          <p:cNvSpPr/>
          <p:nvPr/>
        </p:nvSpPr>
        <p:spPr>
          <a:xfrm>
            <a:off x="583096" y="3348862"/>
            <a:ext cx="11217718" cy="2767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424DCA-2462-BCD9-8C49-FA1E32B1666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What is NSE Emerge?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494DC0-49BC-DA10-1CD8-37F68D4CE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165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ABF20C-94C9-9140-AE66-AF4F6386A22A}" type="slidenum">
              <a:rPr lang="en-US" smtClean="0"/>
              <a:pPr/>
              <a:t>3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5CB9388-1E89-5CD3-82A0-27EBF2AFB01F}"/>
              </a:ext>
            </a:extLst>
          </p:cNvPr>
          <p:cNvCxnSpPr>
            <a:cxnSpLocks/>
          </p:cNvCxnSpPr>
          <p:nvPr/>
        </p:nvCxnSpPr>
        <p:spPr>
          <a:xfrm>
            <a:off x="487141" y="977900"/>
            <a:ext cx="11217718" cy="0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87002AF-E6FB-BA12-60CB-E4710DF55057}"/>
              </a:ext>
            </a:extLst>
          </p:cNvPr>
          <p:cNvSpPr txBox="1"/>
          <p:nvPr/>
        </p:nvSpPr>
        <p:spPr>
          <a:xfrm>
            <a:off x="487140" y="1071340"/>
            <a:ext cx="11217719" cy="2124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>
                <a:latin typeface="+mn-lt"/>
              </a:rPr>
              <a:t>Dedicated Platform for SMEs across India to raise funds and get listed on the Stock Exchange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>
                <a:latin typeface="+mn-lt"/>
              </a:rPr>
              <a:t>Started in September 2012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>
                <a:latin typeface="+mn-lt"/>
              </a:rPr>
              <a:t>Regulated by SEBI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>
                <a:latin typeface="+mn-lt"/>
              </a:rPr>
              <a:t>Separate segment in NSE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>
                <a:latin typeface="+mn-lt"/>
              </a:rPr>
              <a:t>Same trading terminals as main board. Same trading members and merchant bankers as main board.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063791-111B-9C16-0EBF-E062E8C4DB32}"/>
              </a:ext>
            </a:extLst>
          </p:cNvPr>
          <p:cNvSpPr txBox="1"/>
          <p:nvPr/>
        </p:nvSpPr>
        <p:spPr>
          <a:xfrm>
            <a:off x="815009" y="3495235"/>
            <a:ext cx="2763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IBM Plex Sans" panose="020B0503050000000000" pitchFamily="34" charset="0"/>
              </a:rPr>
              <a:t>#Companies Listed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21F716-DE9F-9266-64AE-F84F75FF17ED}"/>
              </a:ext>
            </a:extLst>
          </p:cNvPr>
          <p:cNvSpPr txBox="1"/>
          <p:nvPr/>
        </p:nvSpPr>
        <p:spPr>
          <a:xfrm>
            <a:off x="815009" y="4073050"/>
            <a:ext cx="2763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IBM Plex Sans" panose="020B0503050000000000" pitchFamily="34" charset="0"/>
              </a:rPr>
              <a:t>339</a:t>
            </a:r>
            <a:endParaRPr lang="en-IN" sz="2800" b="1" dirty="0">
              <a:solidFill>
                <a:schemeClr val="accent1">
                  <a:lumMod val="50000"/>
                </a:schemeClr>
              </a:solidFill>
              <a:latin typeface="IBM Plex Sans" panose="020B050305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4FE6BA-FE58-F39F-1B43-5089D13F9D6C}"/>
              </a:ext>
            </a:extLst>
          </p:cNvPr>
          <p:cNvSpPr txBox="1"/>
          <p:nvPr/>
        </p:nvSpPr>
        <p:spPr>
          <a:xfrm>
            <a:off x="4521970" y="3489398"/>
            <a:ext cx="2763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IBM Plex Sans" panose="020B0503050000000000" pitchFamily="34" charset="0"/>
              </a:rPr>
              <a:t>Capital Raised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65A7F7-F7B4-694E-C123-F2D18CBB7383}"/>
              </a:ext>
            </a:extLst>
          </p:cNvPr>
          <p:cNvSpPr txBox="1"/>
          <p:nvPr/>
        </p:nvSpPr>
        <p:spPr>
          <a:xfrm>
            <a:off x="4535329" y="4073050"/>
            <a:ext cx="2758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solidFill>
                  <a:schemeClr val="accent1">
                    <a:lumMod val="50000"/>
                  </a:schemeClr>
                </a:solidFill>
                <a:latin typeface="IBM Plex Sans" panose="020B0503050000000000" pitchFamily="34" charset="0"/>
              </a:rPr>
              <a:t>~Rs 6,150 Cr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ED8BC8-3917-3A06-EFDC-0D4EB72FBB87}"/>
              </a:ext>
            </a:extLst>
          </p:cNvPr>
          <p:cNvSpPr txBox="1"/>
          <p:nvPr/>
        </p:nvSpPr>
        <p:spPr>
          <a:xfrm>
            <a:off x="8113415" y="3489829"/>
            <a:ext cx="2763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IBM Plex Sans" panose="020B0503050000000000" pitchFamily="34" charset="0"/>
              </a:rPr>
              <a:t>Market Cap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2A7F29-EAEE-7EBE-8D65-47E83B75A10B}"/>
              </a:ext>
            </a:extLst>
          </p:cNvPr>
          <p:cNvSpPr txBox="1"/>
          <p:nvPr/>
        </p:nvSpPr>
        <p:spPr>
          <a:xfrm>
            <a:off x="8113415" y="4073050"/>
            <a:ext cx="2843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solidFill>
                  <a:schemeClr val="accent1">
                    <a:lumMod val="50000"/>
                  </a:schemeClr>
                </a:solidFill>
                <a:latin typeface="IBM Plex Sans" panose="020B0503050000000000" pitchFamily="34" charset="0"/>
              </a:rPr>
              <a:t>~Rs 75,000 Cr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E90810-696A-337E-74BA-FE19CCB8A465}"/>
              </a:ext>
            </a:extLst>
          </p:cNvPr>
          <p:cNvSpPr txBox="1"/>
          <p:nvPr/>
        </p:nvSpPr>
        <p:spPr>
          <a:xfrm>
            <a:off x="1459710" y="4983476"/>
            <a:ext cx="2763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IBM Plex Sans" panose="020B0503050000000000" pitchFamily="34" charset="0"/>
              </a:rPr>
              <a:t>Average Fund Raising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4B3CC4-B211-0183-E665-B17D79F8561D}"/>
              </a:ext>
            </a:extLst>
          </p:cNvPr>
          <p:cNvSpPr txBox="1"/>
          <p:nvPr/>
        </p:nvSpPr>
        <p:spPr>
          <a:xfrm>
            <a:off x="1459711" y="5567657"/>
            <a:ext cx="2763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solidFill>
                  <a:schemeClr val="accent1">
                    <a:lumMod val="50000"/>
                  </a:schemeClr>
                </a:solidFill>
                <a:latin typeface="IBM Plex Sans" panose="020B0503050000000000" pitchFamily="34" charset="0"/>
              </a:rPr>
              <a:t>Rs 18.14 Cr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016601-F30C-545D-6EA6-C3532B2AD013}"/>
              </a:ext>
            </a:extLst>
          </p:cNvPr>
          <p:cNvSpPr txBox="1"/>
          <p:nvPr/>
        </p:nvSpPr>
        <p:spPr>
          <a:xfrm>
            <a:off x="7370629" y="5006668"/>
            <a:ext cx="4115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IBM Plex Sans" panose="020B0503050000000000" pitchFamily="34" charset="0"/>
              </a:rPr>
              <a:t>#Companies Migrated to Mainboard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283224-709E-549F-ACE1-B3F2444EDF0E}"/>
              </a:ext>
            </a:extLst>
          </p:cNvPr>
          <p:cNvSpPr txBox="1"/>
          <p:nvPr/>
        </p:nvSpPr>
        <p:spPr>
          <a:xfrm>
            <a:off x="7878415" y="5592992"/>
            <a:ext cx="2763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solidFill>
                  <a:schemeClr val="accent1">
                    <a:lumMod val="50000"/>
                  </a:schemeClr>
                </a:solidFill>
                <a:latin typeface="IBM Plex Sans" panose="020B0503050000000000" pitchFamily="34" charset="0"/>
              </a:rPr>
              <a:t>136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8536A86-D3A2-CAA3-8DB1-0560BEF02816}"/>
              </a:ext>
            </a:extLst>
          </p:cNvPr>
          <p:cNvCxnSpPr/>
          <p:nvPr/>
        </p:nvCxnSpPr>
        <p:spPr>
          <a:xfrm>
            <a:off x="815009" y="3930827"/>
            <a:ext cx="276307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CF2214A-87B2-BD9E-1BB8-3BF739D55F5A}"/>
              </a:ext>
            </a:extLst>
          </p:cNvPr>
          <p:cNvCxnSpPr/>
          <p:nvPr/>
        </p:nvCxnSpPr>
        <p:spPr>
          <a:xfrm>
            <a:off x="4535330" y="3944079"/>
            <a:ext cx="276307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224C0A8-7EF8-B0EF-2146-02CA0BF195EE}"/>
              </a:ext>
            </a:extLst>
          </p:cNvPr>
          <p:cNvCxnSpPr/>
          <p:nvPr/>
        </p:nvCxnSpPr>
        <p:spPr>
          <a:xfrm>
            <a:off x="8113415" y="3930827"/>
            <a:ext cx="276307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9FD01CF-8A0B-CD8C-728E-91133E257BE5}"/>
              </a:ext>
            </a:extLst>
          </p:cNvPr>
          <p:cNvCxnSpPr/>
          <p:nvPr/>
        </p:nvCxnSpPr>
        <p:spPr>
          <a:xfrm>
            <a:off x="1459710" y="5460232"/>
            <a:ext cx="276307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D425FE1-5787-AF9A-2052-D473B04F42D9}"/>
              </a:ext>
            </a:extLst>
          </p:cNvPr>
          <p:cNvCxnSpPr/>
          <p:nvPr/>
        </p:nvCxnSpPr>
        <p:spPr>
          <a:xfrm>
            <a:off x="7878414" y="5454104"/>
            <a:ext cx="276307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Content Placeholder 5">
            <a:extLst>
              <a:ext uri="{FF2B5EF4-FFF2-40B4-BE49-F238E27FC236}">
                <a16:creationId xmlns:a16="http://schemas.microsoft.com/office/drawing/2014/main" id="{6E91740D-6BDE-F8EA-373C-454226AA22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33354" y="4981116"/>
            <a:ext cx="2379642" cy="83184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6FD3810-3709-A855-655D-426F9C0A23F1}"/>
              </a:ext>
            </a:extLst>
          </p:cNvPr>
          <p:cNvSpPr txBox="1"/>
          <p:nvPr/>
        </p:nvSpPr>
        <p:spPr>
          <a:xfrm>
            <a:off x="496159" y="4592736"/>
            <a:ext cx="363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>
                <a:latin typeface="Franklin Gothic Medium Cond" panose="020B0606030402020204" pitchFamily="34" charset="0"/>
              </a:rPr>
              <a:t>[ Gujarat – 100 </a:t>
            </a:r>
            <a:r>
              <a:rPr lang="en-IN" sz="1400" dirty="0">
                <a:solidFill>
                  <a:srgbClr val="FF0000"/>
                </a:solidFill>
                <a:latin typeface="Franklin Gothic Medium Cond" panose="020B0606030402020204" pitchFamily="34" charset="0"/>
              </a:rPr>
              <a:t>|</a:t>
            </a:r>
            <a:r>
              <a:rPr lang="en-IN" sz="1400" dirty="0">
                <a:latin typeface="Franklin Gothic Medium Cond" panose="020B0606030402020204" pitchFamily="34" charset="0"/>
              </a:rPr>
              <a:t> West Bengal – 14</a:t>
            </a:r>
            <a:r>
              <a:rPr lang="en-IN" sz="1400" dirty="0">
                <a:solidFill>
                  <a:srgbClr val="FF0000"/>
                </a:solidFill>
                <a:latin typeface="Franklin Gothic Medium Cond" panose="020B0606030402020204" pitchFamily="34" charset="0"/>
              </a:rPr>
              <a:t> | </a:t>
            </a:r>
            <a:r>
              <a:rPr lang="en-IN" sz="1400" dirty="0">
                <a:latin typeface="Franklin Gothic Medium Cond" panose="020B0606030402020204" pitchFamily="34" charset="0"/>
              </a:rPr>
              <a:t>J&amp;K– 1 ]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25866AC-E868-D3C8-840F-200D81A6AB9B}"/>
              </a:ext>
            </a:extLst>
          </p:cNvPr>
          <p:cNvSpPr txBox="1"/>
          <p:nvPr/>
        </p:nvSpPr>
        <p:spPr>
          <a:xfrm>
            <a:off x="4422911" y="4586740"/>
            <a:ext cx="295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>
                <a:latin typeface="Franklin Gothic Medium Cond" panose="020B0606030402020204" pitchFamily="34" charset="0"/>
              </a:rPr>
              <a:t>[ West Bengal – Rs 182.29 Cr ]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9B79C2B-1483-8EBE-D346-2717DA1915A2}"/>
              </a:ext>
            </a:extLst>
          </p:cNvPr>
          <p:cNvSpPr txBox="1"/>
          <p:nvPr/>
        </p:nvSpPr>
        <p:spPr>
          <a:xfrm>
            <a:off x="7515406" y="4594808"/>
            <a:ext cx="40390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>
                <a:latin typeface="Franklin Gothic Medium Cond" panose="020B0606030402020204" pitchFamily="34" charset="0"/>
              </a:rPr>
              <a:t>[West Bengal – Rs 2,465.69 Cr ]</a:t>
            </a:r>
          </a:p>
        </p:txBody>
      </p:sp>
    </p:spTree>
    <p:extLst>
      <p:ext uri="{BB962C8B-B14F-4D97-AF65-F5344CB8AC3E}">
        <p14:creationId xmlns:p14="http://schemas.microsoft.com/office/powerpoint/2010/main" val="3861157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9483EC1-38EB-490D-2FF3-3C85FF36CAA2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44261211"/>
              </p:ext>
            </p:extLst>
          </p:nvPr>
        </p:nvGraphicFramePr>
        <p:xfrm>
          <a:off x="344145" y="1098828"/>
          <a:ext cx="4580396" cy="4387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6394E7-3BAA-5964-E85A-71E1247441B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33EBDB4-1D2B-8647-B6E9-07BB37161FE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4F16A837-3A2E-0590-4F97-58D9732E7C29}"/>
              </a:ext>
            </a:extLst>
          </p:cNvPr>
          <p:cNvSpPr txBox="1">
            <a:spLocks/>
          </p:cNvSpPr>
          <p:nvPr/>
        </p:nvSpPr>
        <p:spPr bwMode="auto">
          <a:xfrm>
            <a:off x="487142" y="341314"/>
            <a:ext cx="3864522" cy="536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3200" b="1" i="0" kern="1200" baseline="0">
                <a:solidFill>
                  <a:srgbClr val="342A66"/>
                </a:solidFill>
                <a:latin typeface="IBM Plex Sans" charset="0"/>
                <a:ea typeface="ＭＳ Ｐゴシック" charset="0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Why Now?</a:t>
            </a:r>
            <a:endParaRPr lang="en-IN" sz="24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FB55BFA-61DA-16D9-7300-DB7DF7786199}"/>
              </a:ext>
            </a:extLst>
          </p:cNvPr>
          <p:cNvCxnSpPr>
            <a:cxnSpLocks/>
          </p:cNvCxnSpPr>
          <p:nvPr/>
        </p:nvCxnSpPr>
        <p:spPr>
          <a:xfrm>
            <a:off x="7381301" y="341314"/>
            <a:ext cx="0" cy="570694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1541977-ACF6-5422-EDE8-F1BF4695A519}"/>
              </a:ext>
            </a:extLst>
          </p:cNvPr>
          <p:cNvCxnSpPr>
            <a:cxnSpLocks/>
          </p:cNvCxnSpPr>
          <p:nvPr/>
        </p:nvCxnSpPr>
        <p:spPr>
          <a:xfrm>
            <a:off x="9560807" y="341314"/>
            <a:ext cx="0" cy="5705109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21B3B49-638F-8902-5E1F-1F4918BB6FDB}"/>
              </a:ext>
            </a:extLst>
          </p:cNvPr>
          <p:cNvCxnSpPr>
            <a:cxnSpLocks/>
          </p:cNvCxnSpPr>
          <p:nvPr/>
        </p:nvCxnSpPr>
        <p:spPr>
          <a:xfrm>
            <a:off x="5475384" y="4670438"/>
            <a:ext cx="6015210" cy="71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CCC01CD-DE60-6F5E-F7CA-B2517F2B1F19}"/>
              </a:ext>
            </a:extLst>
          </p:cNvPr>
          <p:cNvCxnSpPr/>
          <p:nvPr/>
        </p:nvCxnSpPr>
        <p:spPr>
          <a:xfrm>
            <a:off x="5473546" y="3126238"/>
            <a:ext cx="6015210" cy="71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F56DE7A-52CA-B036-C3A4-7C0767BF33F6}"/>
              </a:ext>
            </a:extLst>
          </p:cNvPr>
          <p:cNvCxnSpPr/>
          <p:nvPr/>
        </p:nvCxnSpPr>
        <p:spPr>
          <a:xfrm>
            <a:off x="5515776" y="1714244"/>
            <a:ext cx="6015210" cy="71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2" name="Picture 2">
            <a:extLst>
              <a:ext uri="{FF2B5EF4-FFF2-40B4-BE49-F238E27FC236}">
                <a16:creationId xmlns:a16="http://schemas.microsoft.com/office/drawing/2014/main" id="{68A463BF-0E26-DCC4-7502-11ABA0ABD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030" y="361339"/>
            <a:ext cx="1604431" cy="104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0A856954-A41A-1854-93E9-AF5EA949E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2504" y="1421832"/>
            <a:ext cx="18287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dirty="0"/>
              <a:t>Efficient raising of capital</a:t>
            </a:r>
          </a:p>
        </p:txBody>
      </p:sp>
      <p:pic>
        <p:nvPicPr>
          <p:cNvPr id="26" name="Picture 4">
            <a:extLst>
              <a:ext uri="{FF2B5EF4-FFF2-40B4-BE49-F238E27FC236}">
                <a16:creationId xmlns:a16="http://schemas.microsoft.com/office/drawing/2014/main" id="{8DEBF05F-4D2C-5C09-1A29-8ADE902C1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782" y="361338"/>
            <a:ext cx="1226204" cy="101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7" name="TextBox 13">
            <a:extLst>
              <a:ext uri="{FF2B5EF4-FFF2-40B4-BE49-F238E27FC236}">
                <a16:creationId xmlns:a16="http://schemas.microsoft.com/office/drawing/2014/main" id="{07C07AB3-849A-C2F0-E488-31709CAAF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4723" y="1419994"/>
            <a:ext cx="18287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dirty="0"/>
              <a:t>Higher visibility</a:t>
            </a:r>
          </a:p>
        </p:txBody>
      </p:sp>
      <p:sp>
        <p:nvSpPr>
          <p:cNvPr id="28" name="TextBox 13">
            <a:extLst>
              <a:ext uri="{FF2B5EF4-FFF2-40B4-BE49-F238E27FC236}">
                <a16:creationId xmlns:a16="http://schemas.microsoft.com/office/drawing/2014/main" id="{F9648D55-A722-0C85-EDFF-0FA7C29DD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1683" y="2830155"/>
            <a:ext cx="18287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dirty="0"/>
              <a:t>Appropriate valuation</a:t>
            </a:r>
          </a:p>
        </p:txBody>
      </p:sp>
      <p:sp>
        <p:nvSpPr>
          <p:cNvPr id="29" name="TextBox 13">
            <a:extLst>
              <a:ext uri="{FF2B5EF4-FFF2-40B4-BE49-F238E27FC236}">
                <a16:creationId xmlns:a16="http://schemas.microsoft.com/office/drawing/2014/main" id="{19797EDC-B6F1-32E4-B215-835345275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656" y="2816866"/>
            <a:ext cx="18287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dirty="0"/>
              <a:t>Corporate governance</a:t>
            </a:r>
          </a:p>
        </p:txBody>
      </p:sp>
      <p:sp>
        <p:nvSpPr>
          <p:cNvPr id="30" name="TextBox 13">
            <a:extLst>
              <a:ext uri="{FF2B5EF4-FFF2-40B4-BE49-F238E27FC236}">
                <a16:creationId xmlns:a16="http://schemas.microsoft.com/office/drawing/2014/main" id="{83CAD797-B88A-3D15-DE61-88E2EE290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1683" y="4367436"/>
            <a:ext cx="18287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dirty="0"/>
              <a:t>Liquidity</a:t>
            </a:r>
          </a:p>
        </p:txBody>
      </p:sp>
      <p:sp>
        <p:nvSpPr>
          <p:cNvPr id="31" name="TextBox 13">
            <a:extLst>
              <a:ext uri="{FF2B5EF4-FFF2-40B4-BE49-F238E27FC236}">
                <a16:creationId xmlns:a16="http://schemas.microsoft.com/office/drawing/2014/main" id="{AE6D3AC3-D538-AEEB-2E30-5A6CAE6A2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7734" y="1421832"/>
            <a:ext cx="18287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dirty="0"/>
              <a:t>Credibility</a:t>
            </a:r>
          </a:p>
        </p:txBody>
      </p:sp>
      <p:sp>
        <p:nvSpPr>
          <p:cNvPr id="32" name="TextBox 13">
            <a:extLst>
              <a:ext uri="{FF2B5EF4-FFF2-40B4-BE49-F238E27FC236}">
                <a16:creationId xmlns:a16="http://schemas.microsoft.com/office/drawing/2014/main" id="{A8FEB32E-99EA-5378-1C36-9C099C78F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5704" y="2831992"/>
            <a:ext cx="18287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dirty="0"/>
              <a:t>Share as collateral</a:t>
            </a:r>
          </a:p>
        </p:txBody>
      </p:sp>
      <p:sp>
        <p:nvSpPr>
          <p:cNvPr id="33" name="TextBox 13">
            <a:extLst>
              <a:ext uri="{FF2B5EF4-FFF2-40B4-BE49-F238E27FC236}">
                <a16:creationId xmlns:a16="http://schemas.microsoft.com/office/drawing/2014/main" id="{F206A153-86BE-6C39-5712-5A2B96496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9609" y="4374357"/>
            <a:ext cx="18287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dirty="0"/>
              <a:t>Borrowing terms</a:t>
            </a:r>
          </a:p>
        </p:txBody>
      </p:sp>
      <p:sp>
        <p:nvSpPr>
          <p:cNvPr id="34" name="TextBox 13">
            <a:extLst>
              <a:ext uri="{FF2B5EF4-FFF2-40B4-BE49-F238E27FC236}">
                <a16:creationId xmlns:a16="http://schemas.microsoft.com/office/drawing/2014/main" id="{B0320CFC-6781-43E4-ADDD-177208464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2504" y="5762486"/>
            <a:ext cx="18287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dirty="0"/>
              <a:t>High calibre employees</a:t>
            </a:r>
          </a:p>
        </p:txBody>
      </p:sp>
      <p:sp>
        <p:nvSpPr>
          <p:cNvPr id="35" name="TextBox 13">
            <a:extLst>
              <a:ext uri="{FF2B5EF4-FFF2-40B4-BE49-F238E27FC236}">
                <a16:creationId xmlns:a16="http://schemas.microsoft.com/office/drawing/2014/main" id="{C5BC6A13-9B44-2619-7020-D96979FEE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3705" y="5760648"/>
            <a:ext cx="18287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dirty="0"/>
              <a:t>Access to wider capital</a:t>
            </a:r>
          </a:p>
        </p:txBody>
      </p:sp>
      <p:sp>
        <p:nvSpPr>
          <p:cNvPr id="36" name="TextBox 13">
            <a:extLst>
              <a:ext uri="{FF2B5EF4-FFF2-40B4-BE49-F238E27FC236}">
                <a16:creationId xmlns:a16="http://schemas.microsoft.com/office/drawing/2014/main" id="{15AAC0E7-E39E-CC70-DF92-C2DC50461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3867" y="5760648"/>
            <a:ext cx="18287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dirty="0"/>
              <a:t>Migration to main board</a:t>
            </a:r>
          </a:p>
        </p:txBody>
      </p:sp>
      <p:sp>
        <p:nvSpPr>
          <p:cNvPr id="37" name="TextBox 13">
            <a:extLst>
              <a:ext uri="{FF2B5EF4-FFF2-40B4-BE49-F238E27FC236}">
                <a16:creationId xmlns:a16="http://schemas.microsoft.com/office/drawing/2014/main" id="{ABFDD9AB-65E0-BFF3-6A51-BD3E0493D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2029" y="4370688"/>
            <a:ext cx="18287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dirty="0"/>
              <a:t>Opportunity for M&amp;A</a:t>
            </a:r>
          </a:p>
        </p:txBody>
      </p:sp>
      <p:pic>
        <p:nvPicPr>
          <p:cNvPr id="38" name="Picture 5">
            <a:extLst>
              <a:ext uri="{FF2B5EF4-FFF2-40B4-BE49-F238E27FC236}">
                <a16:creationId xmlns:a16="http://schemas.microsoft.com/office/drawing/2014/main" id="{F81DAE90-F784-3E34-9B18-F8E8DC4DA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03"/>
          <a:stretch>
            <a:fillRect/>
          </a:stretch>
        </p:blipFill>
        <p:spPr bwMode="auto">
          <a:xfrm>
            <a:off x="9919030" y="361339"/>
            <a:ext cx="1226204" cy="1061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" name="Picture 6">
            <a:extLst>
              <a:ext uri="{FF2B5EF4-FFF2-40B4-BE49-F238E27FC236}">
                <a16:creationId xmlns:a16="http://schemas.microsoft.com/office/drawing/2014/main" id="{A4E15221-07A0-976B-7864-6766411B0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417"/>
          <a:stretch>
            <a:fillRect/>
          </a:stretch>
        </p:blipFill>
        <p:spPr bwMode="auto">
          <a:xfrm>
            <a:off x="5911243" y="1803005"/>
            <a:ext cx="942092" cy="98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1" name="Picture 7">
            <a:extLst>
              <a:ext uri="{FF2B5EF4-FFF2-40B4-BE49-F238E27FC236}">
                <a16:creationId xmlns:a16="http://schemas.microsoft.com/office/drawing/2014/main" id="{F8190A0E-995B-6AE3-B7A2-CB8DFD324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021" y="1855718"/>
            <a:ext cx="1699860" cy="948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2" name="Picture 8">
            <a:extLst>
              <a:ext uri="{FF2B5EF4-FFF2-40B4-BE49-F238E27FC236}">
                <a16:creationId xmlns:a16="http://schemas.microsoft.com/office/drawing/2014/main" id="{40C09D4A-BCE8-4447-E9D1-B5CA8AA85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292" y="4761799"/>
            <a:ext cx="1682816" cy="93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id="{5817F91C-6A5F-FCE1-F38B-9893B47F5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536" y="3238554"/>
            <a:ext cx="1269332" cy="112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4" name="Picture 3">
            <a:extLst>
              <a:ext uri="{FF2B5EF4-FFF2-40B4-BE49-F238E27FC236}">
                <a16:creationId xmlns:a16="http://schemas.microsoft.com/office/drawing/2014/main" id="{EFF5079A-6919-F663-58C8-DF60FDAE6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64" y="3258444"/>
            <a:ext cx="1446813" cy="11262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5" name="Picture 7">
            <a:extLst>
              <a:ext uri="{FF2B5EF4-FFF2-40B4-BE49-F238E27FC236}">
                <a16:creationId xmlns:a16="http://schemas.microsoft.com/office/drawing/2014/main" id="{23BDEE4B-DE40-74FD-C9BF-EDCA569AE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162" y="3268392"/>
            <a:ext cx="1704424" cy="1032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" name="Picture 4">
            <a:extLst>
              <a:ext uri="{FF2B5EF4-FFF2-40B4-BE49-F238E27FC236}">
                <a16:creationId xmlns:a16="http://schemas.microsoft.com/office/drawing/2014/main" id="{0B21C613-2787-F6BA-82CE-FCB141F4A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7" t="3020" r="16727" b="29893"/>
          <a:stretch>
            <a:fillRect/>
          </a:stretch>
        </p:blipFill>
        <p:spPr bwMode="auto">
          <a:xfrm>
            <a:off x="7735260" y="4859476"/>
            <a:ext cx="1425686" cy="851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7" name="Picture 5">
            <a:extLst>
              <a:ext uri="{FF2B5EF4-FFF2-40B4-BE49-F238E27FC236}">
                <a16:creationId xmlns:a16="http://schemas.microsoft.com/office/drawing/2014/main" id="{004A37F4-AB78-FA94-507D-6A23C69CF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236" y="4840799"/>
            <a:ext cx="1442216" cy="810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8" name="Picture 8">
            <a:extLst>
              <a:ext uri="{FF2B5EF4-FFF2-40B4-BE49-F238E27FC236}">
                <a16:creationId xmlns:a16="http://schemas.microsoft.com/office/drawing/2014/main" id="{CEA491A5-4199-19E5-C74B-B23768665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9726983" y="1893121"/>
            <a:ext cx="1639796" cy="846796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958BA69C-D73E-5E20-2619-B78C154279BD}"/>
              </a:ext>
            </a:extLst>
          </p:cNvPr>
          <p:cNvSpPr txBox="1"/>
          <p:nvPr/>
        </p:nvSpPr>
        <p:spPr>
          <a:xfrm>
            <a:off x="825221" y="1714958"/>
            <a:ext cx="15313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100" dirty="0">
                <a:solidFill>
                  <a:srgbClr val="00B050"/>
                </a:solidFill>
              </a:rPr>
              <a:t>Open Mindset</a:t>
            </a:r>
            <a:endParaRPr lang="en-IN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122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87363" y="341313"/>
            <a:ext cx="11217275" cy="52863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IN" dirty="0">
                <a:ea typeface="+mn-ea"/>
                <a:cs typeface="+mn-cs"/>
              </a:rPr>
              <a:t>Who can list on NSE EMERGE?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sz="quarter" idx="14"/>
          </p:nvPr>
        </p:nvSpPr>
        <p:spPr>
          <a:xfrm>
            <a:off x="487363" y="1108075"/>
            <a:ext cx="11217275" cy="4214813"/>
          </a:xfrm>
        </p:spPr>
        <p:txBody>
          <a:bodyPr/>
          <a:lstStyle/>
          <a:p>
            <a:pPr eaLnBrk="1" hangingPunct="1">
              <a:buFont typeface="Wingdings" charset="0"/>
              <a:buChar char="v"/>
            </a:pPr>
            <a:r>
              <a:rPr lang="en-US" dirty="0"/>
              <a:t>SEBI Eligibility Criteria:</a:t>
            </a:r>
          </a:p>
          <a:p>
            <a:pPr lvl="1" eaLnBrk="1" hangingPunct="1">
              <a:buFont typeface="Wingdings" charset="0"/>
              <a:buChar char="Ø"/>
            </a:pPr>
            <a:r>
              <a:rPr lang="en-US" dirty="0">
                <a:latin typeface="Calibri" charset="0"/>
              </a:rPr>
              <a:t> Issuer’</a:t>
            </a:r>
            <a:r>
              <a:rPr lang="en-US" altLang="ja-JP" dirty="0">
                <a:latin typeface="Calibri" charset="0"/>
              </a:rPr>
              <a:t>s Post issue paid up capital</a:t>
            </a:r>
          </a:p>
          <a:p>
            <a:pPr lvl="2" eaLnBrk="1" hangingPunct="1"/>
            <a:r>
              <a:rPr lang="en-US" dirty="0">
                <a:latin typeface="Calibri" charset="0"/>
              </a:rPr>
              <a:t>Rs 10-25 crore: SME/ main Board   </a:t>
            </a:r>
          </a:p>
          <a:p>
            <a:pPr lvl="2" eaLnBrk="1" hangingPunct="1"/>
            <a:r>
              <a:rPr lang="en-US" dirty="0">
                <a:latin typeface="Calibri" charset="0"/>
              </a:rPr>
              <a:t>&lt; Rs 10 crore: SME Board only</a:t>
            </a:r>
          </a:p>
          <a:p>
            <a:pPr lvl="1" eaLnBrk="1" hangingPunct="1">
              <a:buFont typeface="Arial" charset="0"/>
              <a:buNone/>
            </a:pPr>
            <a:endParaRPr lang="en-US" dirty="0">
              <a:latin typeface="Calibri" charset="0"/>
            </a:endParaRPr>
          </a:p>
          <a:p>
            <a:pPr lvl="1" eaLnBrk="1" hangingPunct="1">
              <a:buFont typeface="Arial" charset="0"/>
              <a:buNone/>
            </a:pPr>
            <a:endParaRPr lang="en-US" dirty="0">
              <a:latin typeface="Calibri" charset="0"/>
            </a:endParaRPr>
          </a:p>
          <a:p>
            <a:pPr eaLnBrk="1" hangingPunct="1">
              <a:buFont typeface="Wingdings" charset="0"/>
              <a:buChar char="v"/>
            </a:pPr>
            <a:r>
              <a:rPr lang="en-US" dirty="0"/>
              <a:t>NSE eligibility criteria:</a:t>
            </a:r>
          </a:p>
          <a:p>
            <a:pPr lvl="1" eaLnBrk="1" hangingPunct="1">
              <a:buFont typeface="Wingdings" charset="0"/>
              <a:buChar char="Ø"/>
            </a:pPr>
            <a:r>
              <a:rPr lang="en-US" dirty="0">
                <a:latin typeface="Calibri" charset="0"/>
              </a:rPr>
              <a:t> 3 years operational history </a:t>
            </a:r>
          </a:p>
          <a:p>
            <a:pPr lvl="1" eaLnBrk="1" hangingPunct="1">
              <a:buFont typeface="Wingdings" charset="0"/>
              <a:buChar char="Ø"/>
            </a:pPr>
            <a:r>
              <a:rPr lang="en-US" dirty="0">
                <a:latin typeface="Calibri" charset="0"/>
              </a:rPr>
              <a:t> operational profit for at least 2 years out 3 FY </a:t>
            </a:r>
            <a:r>
              <a:rPr lang="en-US" dirty="0"/>
              <a:t>(earnings before interest, depreciation and tax)</a:t>
            </a:r>
            <a:endParaRPr lang="en-US" dirty="0">
              <a:latin typeface="Calibri" charset="0"/>
            </a:endParaRPr>
          </a:p>
          <a:p>
            <a:pPr lvl="1" eaLnBrk="1" hangingPunct="1">
              <a:buFont typeface="Wingdings" charset="0"/>
              <a:buChar char="Ø"/>
            </a:pPr>
            <a:r>
              <a:rPr lang="en-US" dirty="0">
                <a:latin typeface="Calibri" charset="0"/>
              </a:rPr>
              <a:t> Positive Net worth</a:t>
            </a: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A2E4455E-BE0E-8A4D-979A-1312057E58F4}" type="slidenum">
              <a:rPr lang="en-US" sz="1200">
                <a:solidFill>
                  <a:srgbClr val="898989"/>
                </a:solidFill>
              </a:rPr>
              <a:pPr/>
              <a:t>5</a:t>
            </a:fld>
            <a:endParaRPr lang="en-US" sz="1200">
              <a:solidFill>
                <a:srgbClr val="898989"/>
              </a:solidFill>
            </a:endParaRPr>
          </a:p>
        </p:txBody>
      </p:sp>
      <p:pic>
        <p:nvPicPr>
          <p:cNvPr id="2150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1077853"/>
            <a:ext cx="343852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ounded Rectangle 73"/>
          <p:cNvSpPr/>
          <p:nvPr/>
        </p:nvSpPr>
        <p:spPr>
          <a:xfrm>
            <a:off x="1196975" y="2136775"/>
            <a:ext cx="8424863" cy="1296988"/>
          </a:xfrm>
          <a:prstGeom prst="roundRect">
            <a:avLst/>
          </a:prstGeom>
          <a:ln w="603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87363" y="341313"/>
            <a:ext cx="11217275" cy="52863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IN" dirty="0">
                <a:ea typeface="+mn-ea"/>
                <a:cs typeface="+mn-cs"/>
              </a:rPr>
              <a:t>When can a Company list on NSE EMERGE?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20483" name="Slide Number Placeholder 4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BACCC1F5-27B0-F245-A760-1C805B7DEB73}" type="slidenum">
              <a:rPr lang="en-US" sz="1200">
                <a:solidFill>
                  <a:srgbClr val="898989"/>
                </a:solidFill>
              </a:rPr>
              <a:pPr/>
              <a:t>6</a:t>
            </a:fld>
            <a:endParaRPr lang="en-US" sz="1200">
              <a:solidFill>
                <a:srgbClr val="898989"/>
              </a:solidFill>
            </a:endParaRPr>
          </a:p>
        </p:txBody>
      </p:sp>
      <p:grpSp>
        <p:nvGrpSpPr>
          <p:cNvPr id="20484" name="Group 41"/>
          <p:cNvGrpSpPr>
            <a:grpSpLocks/>
          </p:cNvGrpSpPr>
          <p:nvPr/>
        </p:nvGrpSpPr>
        <p:grpSpPr bwMode="auto">
          <a:xfrm>
            <a:off x="1398588" y="4972050"/>
            <a:ext cx="8107362" cy="836613"/>
            <a:chOff x="427038" y="1147763"/>
            <a:chExt cx="8107362" cy="735012"/>
          </a:xfrm>
        </p:grpSpPr>
        <p:sp>
          <p:nvSpPr>
            <p:cNvPr id="41" name="Rounded Rectangle 40"/>
            <p:cNvSpPr/>
            <p:nvPr/>
          </p:nvSpPr>
          <p:spPr>
            <a:xfrm>
              <a:off x="427038" y="1197973"/>
              <a:ext cx="1905000" cy="626225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/>
                <a:t>Start-ups</a:t>
              </a: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2561106" y="1198423"/>
              <a:ext cx="2094141" cy="626041"/>
              <a:chOff x="0" y="143804"/>
              <a:chExt cx="1865541" cy="1508776"/>
            </a:xfrm>
            <a:solidFill>
              <a:schemeClr val="bg1">
                <a:lumMod val="85000"/>
              </a:schemeClr>
            </a:solidFill>
          </p:grpSpPr>
          <p:sp>
            <p:nvSpPr>
              <p:cNvPr id="46" name="Rounded Rectangle 45"/>
              <p:cNvSpPr/>
              <p:nvPr/>
            </p:nvSpPr>
            <p:spPr>
              <a:xfrm>
                <a:off x="0" y="143804"/>
                <a:ext cx="1865541" cy="1508776"/>
              </a:xfrm>
              <a:prstGeom prst="roundRect">
                <a:avLst/>
              </a:prstGeom>
              <a:grpFill/>
            </p:spPr>
            <p:style>
              <a:lnRef idx="0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7" name="Rounded Rectangle 4"/>
              <p:cNvSpPr/>
              <p:nvPr/>
            </p:nvSpPr>
            <p:spPr>
              <a:xfrm>
                <a:off x="80173" y="143806"/>
                <a:ext cx="1705195" cy="1428602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83820" tIns="41910" rIns="83820" bIns="41910" spcCol="1270" anchor="ctr"/>
              <a:lstStyle/>
              <a:p>
                <a:pPr algn="ctr" defTabSz="977900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lang="en-US" sz="1600" dirty="0"/>
                  <a:t>Promoter owned</a:t>
                </a:r>
              </a:p>
            </p:txBody>
          </p:sp>
        </p:grpSp>
        <p:grpSp>
          <p:nvGrpSpPr>
            <p:cNvPr id="20507" name="Group 9"/>
            <p:cNvGrpSpPr>
              <a:grpSpLocks/>
            </p:cNvGrpSpPr>
            <p:nvPr/>
          </p:nvGrpSpPr>
          <p:grpSpPr bwMode="auto">
            <a:xfrm>
              <a:off x="4846638" y="1147763"/>
              <a:ext cx="3687762" cy="735012"/>
              <a:chOff x="1944208" y="68502"/>
              <a:chExt cx="6002988" cy="1515329"/>
            </a:xfrm>
          </p:grpSpPr>
          <p:sp>
            <p:nvSpPr>
              <p:cNvPr id="44" name="Round Same Side Corner Rectangle 43"/>
              <p:cNvSpPr/>
              <p:nvPr/>
            </p:nvSpPr>
            <p:spPr>
              <a:xfrm rot="5400000">
                <a:off x="4188037" y="-2175327"/>
                <a:ext cx="1515329" cy="6002988"/>
              </a:xfrm>
              <a:prstGeom prst="round2SameRect">
                <a:avLst/>
              </a:prstGeom>
            </p:spPr>
            <p:style>
              <a:lnRef idx="1">
                <a:schemeClr val="dk1"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5" name="Round Same Side Corner Rectangle 4"/>
              <p:cNvSpPr/>
              <p:nvPr/>
            </p:nvSpPr>
            <p:spPr>
              <a:xfrm>
                <a:off x="1944208" y="143262"/>
                <a:ext cx="5928048" cy="136580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247650" tIns="123825" rIns="247650" bIns="123825" anchor="ctr"/>
              <a:lstStyle/>
              <a:p>
                <a:pPr marL="171450" lvl="1" indent="-171450" defTabSz="800100" eaLnBrk="1" hangingPunct="1">
                  <a:lnSpc>
                    <a:spcPct val="90000"/>
                  </a:lnSpc>
                  <a:spcAft>
                    <a:spcPct val="15000"/>
                  </a:spcAft>
                  <a:buFontTx/>
                  <a:buChar char="•"/>
                  <a:defRPr/>
                </a:pPr>
                <a:r>
                  <a:rPr lang="en-US" sz="1600">
                    <a:solidFill>
                      <a:srgbClr val="000000"/>
                    </a:solidFill>
                    <a:latin typeface="Calibri" charset="0"/>
                    <a:ea typeface="ＭＳ Ｐゴシック" charset="0"/>
                  </a:rPr>
                  <a:t>Owner</a:t>
                </a:r>
                <a:r>
                  <a:rPr lang="ja-JP" altLang="en-US" sz="1600">
                    <a:solidFill>
                      <a:srgbClr val="000000"/>
                    </a:solidFill>
                    <a:latin typeface="Calibri" charset="0"/>
                    <a:ea typeface="ＭＳ Ｐゴシック" charset="0"/>
                  </a:rPr>
                  <a:t>’</a:t>
                </a:r>
                <a:r>
                  <a:rPr lang="en-US" sz="1600">
                    <a:solidFill>
                      <a:srgbClr val="000000"/>
                    </a:solidFill>
                    <a:latin typeface="Calibri" charset="0"/>
                    <a:ea typeface="ＭＳ Ｐゴシック" charset="0"/>
                  </a:rPr>
                  <a:t>s capital</a:t>
                </a:r>
              </a:p>
              <a:p>
                <a:pPr marL="171450" lvl="1" indent="-171450" defTabSz="800100" eaLnBrk="1" hangingPunct="1">
                  <a:lnSpc>
                    <a:spcPct val="90000"/>
                  </a:lnSpc>
                  <a:spcAft>
                    <a:spcPct val="15000"/>
                  </a:spcAft>
                  <a:buFontTx/>
                  <a:buChar char="•"/>
                  <a:defRPr/>
                </a:pPr>
                <a:r>
                  <a:rPr lang="en-US" sz="1600">
                    <a:solidFill>
                      <a:srgbClr val="000000"/>
                    </a:solidFill>
                    <a:latin typeface="Calibri" charset="0"/>
                    <a:ea typeface="ＭＳ Ｐゴシック" charset="0"/>
                  </a:rPr>
                  <a:t>From friends and family</a:t>
                </a:r>
              </a:p>
            </p:txBody>
          </p:sp>
        </p:grpSp>
      </p:grpSp>
      <p:grpSp>
        <p:nvGrpSpPr>
          <p:cNvPr id="20485" name="Group 40"/>
          <p:cNvGrpSpPr>
            <a:grpSpLocks/>
          </p:cNvGrpSpPr>
          <p:nvPr/>
        </p:nvGrpSpPr>
        <p:grpSpPr bwMode="auto">
          <a:xfrm>
            <a:off x="1366838" y="3600450"/>
            <a:ext cx="8148637" cy="1096963"/>
            <a:chOff x="398463" y="2332038"/>
            <a:chExt cx="8148637" cy="1096962"/>
          </a:xfrm>
        </p:grpSpPr>
        <p:sp>
          <p:nvSpPr>
            <p:cNvPr id="49" name="Rounded Rectangle 48"/>
            <p:cNvSpPr/>
            <p:nvPr/>
          </p:nvSpPr>
          <p:spPr>
            <a:xfrm>
              <a:off x="398463" y="2506663"/>
              <a:ext cx="1905000" cy="68103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/>
                <a:t>Early stage</a:t>
              </a:r>
            </a:p>
          </p:txBody>
        </p:sp>
        <p:grpSp>
          <p:nvGrpSpPr>
            <p:cNvPr id="50" name="Group 20"/>
            <p:cNvGrpSpPr/>
            <p:nvPr/>
          </p:nvGrpSpPr>
          <p:grpSpPr>
            <a:xfrm>
              <a:off x="2561106" y="2514600"/>
              <a:ext cx="2094141" cy="681465"/>
              <a:chOff x="0" y="10233"/>
              <a:chExt cx="1865541" cy="1642349"/>
            </a:xfrm>
            <a:solidFill>
              <a:schemeClr val="bg1">
                <a:lumMod val="85000"/>
              </a:schemeClr>
            </a:solidFill>
          </p:grpSpPr>
          <p:sp>
            <p:nvSpPr>
              <p:cNvPr id="54" name="Rounded Rectangle 53"/>
              <p:cNvSpPr/>
              <p:nvPr/>
            </p:nvSpPr>
            <p:spPr>
              <a:xfrm>
                <a:off x="0" y="10233"/>
                <a:ext cx="1865541" cy="1642349"/>
              </a:xfrm>
              <a:prstGeom prst="roundRect">
                <a:avLst/>
              </a:prstGeom>
              <a:grpFill/>
            </p:spPr>
            <p:style>
              <a:lnRef idx="0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5" name="Rounded Rectangle 4"/>
              <p:cNvSpPr/>
              <p:nvPr/>
            </p:nvSpPr>
            <p:spPr>
              <a:xfrm>
                <a:off x="80173" y="90406"/>
                <a:ext cx="1705195" cy="1482003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83820" tIns="41910" rIns="83820" bIns="41910" spcCol="1270" anchor="ctr"/>
              <a:lstStyle/>
              <a:p>
                <a:pPr algn="ctr" defTabSz="977900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lang="en-US" sz="1600" dirty="0"/>
                  <a:t>Debt and Venture investor stake</a:t>
                </a:r>
              </a:p>
            </p:txBody>
          </p:sp>
        </p:grpSp>
        <p:grpSp>
          <p:nvGrpSpPr>
            <p:cNvPr id="20502" name="Group 23"/>
            <p:cNvGrpSpPr>
              <a:grpSpLocks/>
            </p:cNvGrpSpPr>
            <p:nvPr/>
          </p:nvGrpSpPr>
          <p:grpSpPr bwMode="auto">
            <a:xfrm>
              <a:off x="4859338" y="2332038"/>
              <a:ext cx="3687762" cy="1096962"/>
              <a:chOff x="1944208" y="-157105"/>
              <a:chExt cx="6002988" cy="1755549"/>
            </a:xfrm>
          </p:grpSpPr>
          <p:sp>
            <p:nvSpPr>
              <p:cNvPr id="52" name="Round Same Side Corner Rectangle 51"/>
              <p:cNvSpPr/>
              <p:nvPr/>
            </p:nvSpPr>
            <p:spPr>
              <a:xfrm rot="5400000">
                <a:off x="4109847" y="-2254147"/>
                <a:ext cx="1671709" cy="6002988"/>
              </a:xfrm>
              <a:prstGeom prst="round2SameRect">
                <a:avLst/>
              </a:prstGeom>
            </p:spPr>
            <p:style>
              <a:lnRef idx="1">
                <a:schemeClr val="dk1"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3" name="Round Same Side Corner Rectangle 4"/>
              <p:cNvSpPr/>
              <p:nvPr/>
            </p:nvSpPr>
            <p:spPr>
              <a:xfrm>
                <a:off x="1944208" y="-157105"/>
                <a:ext cx="5928048" cy="175554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247650" tIns="123825" rIns="247650" bIns="123825" spcCol="1270" anchor="ctr"/>
              <a:lstStyle/>
              <a:p>
                <a:pPr marL="171450" lvl="1" indent="-171450" defTabSz="800100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en-US" sz="1600" dirty="0"/>
                  <a:t>Govt. Seed capital schemes</a:t>
                </a:r>
              </a:p>
              <a:p>
                <a:pPr marL="171450" lvl="1" indent="-171450" defTabSz="800100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en-US" sz="1600" dirty="0"/>
                  <a:t>Long term debt</a:t>
                </a:r>
              </a:p>
              <a:p>
                <a:pPr marL="171450" lvl="1" indent="-171450" defTabSz="800100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en-US" sz="1600" dirty="0"/>
                  <a:t>Angel funding ( Angel Networks) / Venture Capital funds</a:t>
                </a:r>
              </a:p>
            </p:txBody>
          </p:sp>
        </p:grpSp>
      </p:grpSp>
      <p:grpSp>
        <p:nvGrpSpPr>
          <p:cNvPr id="20486" name="Group 36"/>
          <p:cNvGrpSpPr>
            <a:grpSpLocks/>
          </p:cNvGrpSpPr>
          <p:nvPr/>
        </p:nvGrpSpPr>
        <p:grpSpPr bwMode="auto">
          <a:xfrm>
            <a:off x="1398588" y="1068388"/>
            <a:ext cx="8107362" cy="757237"/>
            <a:chOff x="427038" y="5105404"/>
            <a:chExt cx="8107362" cy="757661"/>
          </a:xfrm>
        </p:grpSpPr>
        <p:sp>
          <p:nvSpPr>
            <p:cNvPr id="57" name="Rounded Rectangle 56"/>
            <p:cNvSpPr/>
            <p:nvPr/>
          </p:nvSpPr>
          <p:spPr>
            <a:xfrm>
              <a:off x="427038" y="5181647"/>
              <a:ext cx="1905000" cy="681418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/>
                <a:t>Large company</a:t>
              </a:r>
            </a:p>
          </p:txBody>
        </p:sp>
        <p:grpSp>
          <p:nvGrpSpPr>
            <p:cNvPr id="58" name="Group 27"/>
            <p:cNvGrpSpPr/>
            <p:nvPr/>
          </p:nvGrpSpPr>
          <p:grpSpPr>
            <a:xfrm>
              <a:off x="2561106" y="5181600"/>
              <a:ext cx="2094141" cy="681465"/>
              <a:chOff x="0" y="10233"/>
              <a:chExt cx="1865541" cy="1642349"/>
            </a:xfrm>
            <a:solidFill>
              <a:schemeClr val="bg1">
                <a:lumMod val="85000"/>
              </a:schemeClr>
            </a:solidFill>
          </p:grpSpPr>
          <p:sp>
            <p:nvSpPr>
              <p:cNvPr id="62" name="Rounded Rectangle 61"/>
              <p:cNvSpPr/>
              <p:nvPr/>
            </p:nvSpPr>
            <p:spPr>
              <a:xfrm>
                <a:off x="0" y="10233"/>
                <a:ext cx="1865541" cy="1642349"/>
              </a:xfrm>
              <a:prstGeom prst="roundRect">
                <a:avLst/>
              </a:prstGeom>
              <a:grpFill/>
            </p:spPr>
            <p:style>
              <a:lnRef idx="0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3" name="Rounded Rectangle 4"/>
              <p:cNvSpPr/>
              <p:nvPr/>
            </p:nvSpPr>
            <p:spPr>
              <a:xfrm>
                <a:off x="80173" y="90406"/>
                <a:ext cx="1705195" cy="1482003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83820" tIns="41910" rIns="83820" bIns="41910" spcCol="1270" anchor="ctr"/>
              <a:lstStyle/>
              <a:p>
                <a:pPr algn="ctr" defTabSz="977900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lang="en-US" sz="1600" dirty="0"/>
                  <a:t>New investors – widely distributed</a:t>
                </a:r>
              </a:p>
            </p:txBody>
          </p:sp>
        </p:grpSp>
        <p:grpSp>
          <p:nvGrpSpPr>
            <p:cNvPr id="20497" name="Group 30"/>
            <p:cNvGrpSpPr>
              <a:grpSpLocks/>
            </p:cNvGrpSpPr>
            <p:nvPr/>
          </p:nvGrpSpPr>
          <p:grpSpPr bwMode="auto">
            <a:xfrm>
              <a:off x="4829320" y="5105404"/>
              <a:ext cx="3705080" cy="735428"/>
              <a:chOff x="1916018" y="68509"/>
              <a:chExt cx="6031178" cy="1516184"/>
            </a:xfrm>
          </p:grpSpPr>
          <p:sp>
            <p:nvSpPr>
              <p:cNvPr id="60" name="Round Same Side Corner Rectangle 59"/>
              <p:cNvSpPr/>
              <p:nvPr/>
            </p:nvSpPr>
            <p:spPr>
              <a:xfrm rot="5400000">
                <a:off x="4187614" y="-2174897"/>
                <a:ext cx="1516176" cy="6002988"/>
              </a:xfrm>
              <a:prstGeom prst="round2SameRect">
                <a:avLst/>
              </a:prstGeom>
            </p:spPr>
            <p:style>
              <a:lnRef idx="1">
                <a:schemeClr val="dk1"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1" name="Round Same Side Corner Rectangle 4"/>
              <p:cNvSpPr/>
              <p:nvPr/>
            </p:nvSpPr>
            <p:spPr>
              <a:xfrm>
                <a:off x="1915782" y="251891"/>
                <a:ext cx="5928048" cy="102497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247650" tIns="123825" rIns="247650" bIns="123825" spcCol="1270" anchor="ctr"/>
              <a:lstStyle/>
              <a:p>
                <a:pPr marL="171450" lvl="1" indent="-171450" defTabSz="800100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en-US" sz="1600" dirty="0"/>
                  <a:t>Main board: Retail, institutions</a:t>
                </a:r>
              </a:p>
            </p:txBody>
          </p:sp>
        </p:grpSp>
      </p:grpSp>
      <p:grpSp>
        <p:nvGrpSpPr>
          <p:cNvPr id="20487" name="Group 39"/>
          <p:cNvGrpSpPr>
            <a:grpSpLocks/>
          </p:cNvGrpSpPr>
          <p:nvPr/>
        </p:nvGrpSpPr>
        <p:grpSpPr bwMode="auto">
          <a:xfrm>
            <a:off x="1398588" y="2305050"/>
            <a:ext cx="4227512" cy="914400"/>
            <a:chOff x="427038" y="3733800"/>
            <a:chExt cx="4228209" cy="914400"/>
          </a:xfrm>
        </p:grpSpPr>
        <p:sp>
          <p:nvSpPr>
            <p:cNvPr id="66" name="Rounded Rectangle 65"/>
            <p:cNvSpPr/>
            <p:nvPr/>
          </p:nvSpPr>
          <p:spPr>
            <a:xfrm>
              <a:off x="427038" y="3890963"/>
              <a:ext cx="1905314" cy="68103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/>
                <a:t>Growing phase</a:t>
              </a:r>
            </a:p>
          </p:txBody>
        </p:sp>
        <p:grpSp>
          <p:nvGrpSpPr>
            <p:cNvPr id="67" name="Group 33"/>
            <p:cNvGrpSpPr/>
            <p:nvPr/>
          </p:nvGrpSpPr>
          <p:grpSpPr>
            <a:xfrm>
              <a:off x="2561106" y="3733800"/>
              <a:ext cx="2094141" cy="914400"/>
              <a:chOff x="0" y="10233"/>
              <a:chExt cx="1865541" cy="1642349"/>
            </a:xfrm>
            <a:solidFill>
              <a:schemeClr val="bg1">
                <a:lumMod val="85000"/>
              </a:schemeClr>
            </a:solidFill>
          </p:grpSpPr>
          <p:sp>
            <p:nvSpPr>
              <p:cNvPr id="68" name="Rounded Rectangle 67"/>
              <p:cNvSpPr/>
              <p:nvPr/>
            </p:nvSpPr>
            <p:spPr>
              <a:xfrm>
                <a:off x="0" y="10233"/>
                <a:ext cx="1865541" cy="1642349"/>
              </a:xfrm>
              <a:prstGeom prst="roundRect">
                <a:avLst/>
              </a:prstGeom>
              <a:grpFill/>
            </p:spPr>
            <p:style>
              <a:lnRef idx="0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9" name="Rounded Rectangle 4"/>
              <p:cNvSpPr/>
              <p:nvPr/>
            </p:nvSpPr>
            <p:spPr>
              <a:xfrm>
                <a:off x="80173" y="90406"/>
                <a:ext cx="1705195" cy="1482003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83820" tIns="41910" rIns="83820" bIns="41910" spcCol="1270" anchor="ctr"/>
              <a:lstStyle/>
              <a:p>
                <a:pPr algn="ctr" defTabSz="977900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lang="en-US" sz="1600" dirty="0"/>
                  <a:t>More external investors</a:t>
                </a:r>
              </a:p>
              <a:p>
                <a:pPr algn="ctr" defTabSz="977900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lang="en-US" sz="1600" dirty="0"/>
                  <a:t>(VC may exit)</a:t>
                </a:r>
              </a:p>
            </p:txBody>
          </p:sp>
        </p:grpSp>
      </p:grpSp>
      <p:cxnSp>
        <p:nvCxnSpPr>
          <p:cNvPr id="70" name="Straight Arrow Connector 69"/>
          <p:cNvCxnSpPr/>
          <p:nvPr/>
        </p:nvCxnSpPr>
        <p:spPr>
          <a:xfrm rot="5400000" flipH="1" flipV="1">
            <a:off x="2033587" y="2151063"/>
            <a:ext cx="550863" cy="1588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5400000" flipH="1" flipV="1">
            <a:off x="2058194" y="3444081"/>
            <a:ext cx="552450" cy="1588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5995988" y="2968625"/>
            <a:ext cx="3276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N" sz="16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rPr>
              <a:t>Private Equity</a:t>
            </a:r>
          </a:p>
        </p:txBody>
      </p:sp>
      <p:cxnSp>
        <p:nvCxnSpPr>
          <p:cNvPr id="77" name="Straight Arrow Connector 76"/>
          <p:cNvCxnSpPr/>
          <p:nvPr/>
        </p:nvCxnSpPr>
        <p:spPr>
          <a:xfrm rot="5400000" flipH="1" flipV="1">
            <a:off x="2053432" y="4744244"/>
            <a:ext cx="552450" cy="1587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0492" name="Content Placeholder 5"/>
          <p:cNvPicPr>
            <a:picLocks noGrp="1" noChangeAspect="1"/>
          </p:cNvPicPr>
          <p:nvPr>
            <p:ph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53163" y="2155825"/>
            <a:ext cx="2379662" cy="8318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87363" y="341313"/>
            <a:ext cx="11217275" cy="52863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Regulatory Framework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4"/>
          </p:nvPr>
        </p:nvGraphicFramePr>
        <p:xfrm>
          <a:off x="498121" y="1108075"/>
          <a:ext cx="11217275" cy="4214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531" name="Slide Number Placeholder 4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4C14225E-182D-CA44-8D99-EE1EB151A6E4}" type="slidenum">
              <a:rPr lang="en-US" sz="1200">
                <a:solidFill>
                  <a:srgbClr val="898989"/>
                </a:solidFill>
              </a:rPr>
              <a:pPr/>
              <a:t>7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8823325" y="1579563"/>
            <a:ext cx="46038" cy="4603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17" name="Flowchart: Connector 16"/>
          <p:cNvSpPr/>
          <p:nvPr/>
        </p:nvSpPr>
        <p:spPr>
          <a:xfrm flipH="1">
            <a:off x="8816975" y="1355725"/>
            <a:ext cx="46038" cy="4603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18" name="Flowchart: Connector 17"/>
          <p:cNvSpPr/>
          <p:nvPr/>
        </p:nvSpPr>
        <p:spPr>
          <a:xfrm>
            <a:off x="8824913" y="1808163"/>
            <a:ext cx="44450" cy="4603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87363" y="341313"/>
            <a:ext cx="11217275" cy="52863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IN" dirty="0">
                <a:ea typeface="+mn-ea"/>
                <a:cs typeface="+mn-cs"/>
              </a:rPr>
              <a:t>How can a Company List on NSE EMERGE?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23554" name="Slide Number Placeholder 4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9044537D-6FDE-9449-8A23-A00CC0570D7B}" type="slidenum">
              <a:rPr lang="en-US" sz="1200">
                <a:solidFill>
                  <a:srgbClr val="898989"/>
                </a:solidFill>
              </a:rPr>
              <a:pPr/>
              <a:t>8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1058863"/>
            <a:ext cx="493236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Interaction with NSE SME team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9588" y="1647825"/>
            <a:ext cx="42386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Appointment of Intermediaries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57675" y="2246313"/>
            <a:ext cx="433863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Preparation of Offer Documents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30838" y="2914650"/>
            <a:ext cx="342106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Filing of Offer Document with NSE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48450" y="3536950"/>
            <a:ext cx="31940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NSE working and Due Diligence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69388" y="4789488"/>
            <a:ext cx="9588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Listing</a:t>
            </a:r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1358900" y="1438275"/>
            <a:ext cx="941388" cy="3730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rgbClr val="8497B0"/>
            </a:solidFill>
            <a:miter lim="800000"/>
            <a:headEnd/>
            <a:tailEnd/>
          </a:ln>
          <a:effectLst>
            <a:outerShdw blurRad="50800" dist="38100" dir="8100000" algn="tr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Step 1</a:t>
            </a:r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2562225" y="2038350"/>
            <a:ext cx="941388" cy="3730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rgbClr val="8497B0"/>
            </a:solidFill>
            <a:miter lim="800000"/>
            <a:headEnd/>
            <a:tailEnd/>
          </a:ln>
          <a:effectLst>
            <a:outerShdw blurRad="50800" dist="38100" dir="8100000" algn="tr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Step 2</a:t>
            </a:r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3775075" y="2614613"/>
            <a:ext cx="941388" cy="3730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rgbClr val="8497B0"/>
            </a:solidFill>
            <a:miter lim="800000"/>
            <a:headEnd/>
            <a:tailEnd/>
          </a:ln>
          <a:effectLst>
            <a:outerShdw blurRad="50800" dist="38100" dir="8100000" algn="tr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Step 3</a:t>
            </a:r>
          </a:p>
        </p:txBody>
      </p:sp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4970463" y="3294063"/>
            <a:ext cx="941387" cy="3730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rgbClr val="8497B0"/>
            </a:solidFill>
            <a:miter lim="800000"/>
            <a:headEnd/>
            <a:tailEnd/>
          </a:ln>
          <a:effectLst>
            <a:outerShdw blurRad="50800" dist="38100" dir="8100000" algn="tr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Step 4</a:t>
            </a:r>
          </a:p>
        </p:txBody>
      </p:sp>
      <p:sp>
        <p:nvSpPr>
          <p:cNvPr id="16" name="Rounded Rectangle 15"/>
          <p:cNvSpPr>
            <a:spLocks noChangeArrowheads="1"/>
          </p:cNvSpPr>
          <p:nvPr/>
        </p:nvSpPr>
        <p:spPr bwMode="auto">
          <a:xfrm>
            <a:off x="6186488" y="3910013"/>
            <a:ext cx="941387" cy="3730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rgbClr val="8497B0"/>
            </a:solidFill>
            <a:miter lim="800000"/>
            <a:headEnd/>
            <a:tailEnd/>
          </a:ln>
          <a:effectLst>
            <a:outerShdw blurRad="50800" dist="38100" dir="8100000" algn="tr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Step 5</a:t>
            </a: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7396163" y="4545013"/>
            <a:ext cx="941387" cy="3730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rgbClr val="8497B0"/>
            </a:solidFill>
            <a:miter lim="800000"/>
            <a:headEnd/>
            <a:tailEnd/>
          </a:ln>
          <a:effectLst>
            <a:outerShdw blurRad="50800" dist="38100" dir="8100000" algn="tr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Step 6</a:t>
            </a:r>
          </a:p>
        </p:txBody>
      </p:sp>
      <p:sp>
        <p:nvSpPr>
          <p:cNvPr id="18" name="Rounded Rectangle 17"/>
          <p:cNvSpPr>
            <a:spLocks noChangeArrowheads="1"/>
          </p:cNvSpPr>
          <p:nvPr/>
        </p:nvSpPr>
        <p:spPr bwMode="auto">
          <a:xfrm>
            <a:off x="8604250" y="5170488"/>
            <a:ext cx="941388" cy="3730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rgbClr val="8497B0"/>
            </a:solidFill>
            <a:miter lim="800000"/>
            <a:headEnd/>
            <a:tailEnd/>
          </a:ln>
          <a:effectLst>
            <a:outerShdw blurRad="50800" dist="38100" dir="8100000" algn="tr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Step 7</a:t>
            </a:r>
          </a:p>
        </p:txBody>
      </p:sp>
      <p:sp>
        <p:nvSpPr>
          <p:cNvPr id="19" name="Curved Right Arrow 18"/>
          <p:cNvSpPr/>
          <p:nvPr/>
        </p:nvSpPr>
        <p:spPr>
          <a:xfrm rot="19560000">
            <a:off x="4213225" y="3171825"/>
            <a:ext cx="685800" cy="62388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solidFill>
                <a:schemeClr val="tx1"/>
              </a:solidFill>
            </a:endParaRPr>
          </a:p>
        </p:txBody>
      </p:sp>
      <p:sp>
        <p:nvSpPr>
          <p:cNvPr id="20" name="Curved Right Arrow 19"/>
          <p:cNvSpPr/>
          <p:nvPr/>
        </p:nvSpPr>
        <p:spPr>
          <a:xfrm rot="19560000">
            <a:off x="3006725" y="2573338"/>
            <a:ext cx="685800" cy="62388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solidFill>
                <a:schemeClr val="tx1"/>
              </a:solidFill>
            </a:endParaRPr>
          </a:p>
        </p:txBody>
      </p:sp>
      <p:sp>
        <p:nvSpPr>
          <p:cNvPr id="21" name="Curved Right Arrow 20"/>
          <p:cNvSpPr/>
          <p:nvPr/>
        </p:nvSpPr>
        <p:spPr>
          <a:xfrm rot="19560000">
            <a:off x="6642100" y="4451350"/>
            <a:ext cx="685800" cy="6223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solidFill>
                <a:schemeClr val="tx1"/>
              </a:solidFill>
            </a:endParaRPr>
          </a:p>
        </p:txBody>
      </p:sp>
      <p:sp>
        <p:nvSpPr>
          <p:cNvPr id="22" name="Curved Right Arrow 21"/>
          <p:cNvSpPr/>
          <p:nvPr/>
        </p:nvSpPr>
        <p:spPr>
          <a:xfrm rot="19560000">
            <a:off x="1803400" y="1992313"/>
            <a:ext cx="685800" cy="62388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solidFill>
                <a:schemeClr val="tx1"/>
              </a:solidFill>
            </a:endParaRPr>
          </a:p>
        </p:txBody>
      </p:sp>
      <p:sp>
        <p:nvSpPr>
          <p:cNvPr id="23" name="Curved Right Arrow 22"/>
          <p:cNvSpPr/>
          <p:nvPr/>
        </p:nvSpPr>
        <p:spPr>
          <a:xfrm rot="19560000">
            <a:off x="5427663" y="3844925"/>
            <a:ext cx="687387" cy="62388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solidFill>
                <a:schemeClr val="tx1"/>
              </a:solidFill>
            </a:endParaRPr>
          </a:p>
        </p:txBody>
      </p:sp>
      <p:sp>
        <p:nvSpPr>
          <p:cNvPr id="24" name="Curved Right Arrow 23"/>
          <p:cNvSpPr/>
          <p:nvPr/>
        </p:nvSpPr>
        <p:spPr>
          <a:xfrm rot="19560000">
            <a:off x="7824788" y="5086350"/>
            <a:ext cx="685800" cy="62388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solidFill>
                <a:schemeClr val="tx1"/>
              </a:solidFill>
            </a:endParaRPr>
          </a:p>
        </p:txBody>
      </p:sp>
      <p:pic>
        <p:nvPicPr>
          <p:cNvPr id="225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3171825"/>
            <a:ext cx="2352675" cy="259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7856538" y="4152900"/>
            <a:ext cx="2997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In-Principle Approval by NSE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4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202F346C-ECC6-714F-BB2D-B880F94334E0}" type="slidenum">
              <a:rPr lang="en-US" sz="1200">
                <a:solidFill>
                  <a:srgbClr val="898989"/>
                </a:solidFill>
              </a:rPr>
              <a:pPr/>
              <a:t>9</a:t>
            </a:fld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40561" y="4295233"/>
            <a:ext cx="5829956" cy="1826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 eaLnBrk="1" hangingPunct="1">
              <a:spcBef>
                <a:spcPts val="500"/>
              </a:spcBef>
              <a:buFont typeface="Wingdings" pitchFamily="2" charset="2"/>
              <a:buChar char="Ø"/>
              <a:defRPr/>
            </a:pPr>
            <a:r>
              <a:rPr lang="en-IN" altLang="en-US" sz="1600" dirty="0">
                <a:latin typeface="+mn-lt"/>
                <a:ea typeface="+mn-ea"/>
                <a:cs typeface="+mn-cs"/>
              </a:rPr>
              <a:t>Launched on November 20, 2017</a:t>
            </a:r>
          </a:p>
          <a:p>
            <a:pPr marL="228600" indent="-228600" algn="just" eaLnBrk="1" hangingPunct="1">
              <a:spcBef>
                <a:spcPts val="500"/>
              </a:spcBef>
              <a:buFont typeface="Wingdings" pitchFamily="2" charset="2"/>
              <a:buChar char="Ø"/>
              <a:defRPr/>
            </a:pPr>
            <a:r>
              <a:rPr lang="en-IN" altLang="en-US" sz="1600" dirty="0">
                <a:latin typeface="+mn-lt"/>
                <a:ea typeface="+mn-ea"/>
                <a:cs typeface="+mn-cs"/>
              </a:rPr>
              <a:t>Thematic index</a:t>
            </a:r>
          </a:p>
          <a:p>
            <a:pPr marL="228600" indent="-228600" algn="just" eaLnBrk="1" hangingPunct="1">
              <a:spcBef>
                <a:spcPts val="500"/>
              </a:spcBef>
              <a:buFont typeface="Wingdings" pitchFamily="2" charset="2"/>
              <a:buChar char="Ø"/>
              <a:defRPr/>
            </a:pPr>
            <a:r>
              <a:rPr lang="en-US" altLang="en-US" sz="1600" dirty="0">
                <a:latin typeface="+mn-lt"/>
                <a:ea typeface="+mn-ea"/>
                <a:cs typeface="+mn-cs"/>
              </a:rPr>
              <a:t>Base date of December 01, 2016 and a base value of 1000</a:t>
            </a:r>
          </a:p>
          <a:p>
            <a:pPr marL="228600" indent="-228600" algn="just" eaLnBrk="1" hangingPunct="1">
              <a:spcBef>
                <a:spcPts val="500"/>
              </a:spcBef>
              <a:buFont typeface="Wingdings" pitchFamily="2" charset="2"/>
              <a:buChar char="Ø"/>
              <a:defRPr/>
            </a:pPr>
            <a:r>
              <a:rPr lang="en-US" altLang="en-US" sz="1600" dirty="0">
                <a:latin typeface="+mn-lt"/>
                <a:ea typeface="+mn-ea"/>
                <a:cs typeface="+mn-cs"/>
              </a:rPr>
              <a:t>Reconstituted on a monthly basis</a:t>
            </a:r>
          </a:p>
          <a:p>
            <a:pPr marL="228600" indent="-228600" algn="just" eaLnBrk="1" hangingPunct="1">
              <a:spcBef>
                <a:spcPts val="500"/>
              </a:spcBef>
              <a:buFont typeface="Wingdings" pitchFamily="2" charset="2"/>
              <a:buChar char="Ø"/>
              <a:defRPr/>
            </a:pPr>
            <a:r>
              <a:rPr lang="en-US" altLang="en-US" sz="1600" dirty="0">
                <a:latin typeface="+mn-lt"/>
                <a:ea typeface="+mn-ea"/>
                <a:cs typeface="+mn-cs"/>
              </a:rPr>
              <a:t>Constituents are weighted based on free float market capitalization</a:t>
            </a:r>
            <a:endParaRPr lang="en-IN" altLang="en-US" sz="1600" dirty="0">
              <a:latin typeface="+mn-lt"/>
              <a:ea typeface="+mn-ea"/>
              <a:cs typeface="+mn-cs"/>
            </a:endParaRP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A10F9467-6D47-3BC0-F527-6E9C29C0B1DD}"/>
              </a:ext>
            </a:extLst>
          </p:cNvPr>
          <p:cNvSpPr txBox="1">
            <a:spLocks/>
          </p:cNvSpPr>
          <p:nvPr/>
        </p:nvSpPr>
        <p:spPr bwMode="auto">
          <a:xfrm>
            <a:off x="914402" y="1369766"/>
            <a:ext cx="4352901" cy="374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3200" b="1" i="0" kern="1200" baseline="0">
                <a:solidFill>
                  <a:srgbClr val="342A66"/>
                </a:solidFill>
                <a:latin typeface="IBM Plex Sans" charset="0"/>
                <a:ea typeface="ＭＳ Ｐゴシック" charset="0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Top 10 Sector Representation of Nifty SME Emerge Index</a:t>
            </a:r>
            <a:endParaRPr lang="en-IN" sz="1200" dirty="0"/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D5B88155-C363-5BB4-2E2A-4F4EDA7DEDF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0257" y="186043"/>
            <a:ext cx="10980609" cy="528482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 Introduction of the NIFTY SME EMERGE index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01F69CBA-0136-B1FB-14F6-C15B0FB64D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867" y="407802"/>
            <a:ext cx="228282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0D48BD-5646-45D2-6501-5D8D16E969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8635" y="1485223"/>
            <a:ext cx="5990055" cy="25750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F4531B-AF6B-418C-BE1E-719B337B11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3856" y="2112672"/>
            <a:ext cx="3296110" cy="752580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EDDD9A1-E82F-2B49-50DC-54D75F65FB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4561372"/>
              </p:ext>
            </p:extLst>
          </p:nvPr>
        </p:nvGraphicFramePr>
        <p:xfrm>
          <a:off x="207390" y="1097982"/>
          <a:ext cx="5431047" cy="4662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635743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SE colour value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2A65"/>
      </a:accent1>
      <a:accent2>
        <a:srgbClr val="CE232A"/>
      </a:accent2>
      <a:accent3>
        <a:srgbClr val="D8662B"/>
      </a:accent3>
      <a:accent4>
        <a:srgbClr val="E7AF2B"/>
      </a:accent4>
      <a:accent5>
        <a:srgbClr val="626362"/>
      </a:accent5>
      <a:accent6>
        <a:srgbClr val="332A65"/>
      </a:accent6>
      <a:hlink>
        <a:srgbClr val="0563C1"/>
      </a:hlink>
      <a:folHlink>
        <a:srgbClr val="62636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80801_NSE PPT" id="{FE4F2DF6-2AE6-AF49-B7BE-EA4023C56EC9}" vid="{631310F0-2BEE-3B4B-B2C2-1AF2DB4BE614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3A407A0-09D3-468A-893C-A35C2F1CE571}" vid="{CDDD36E7-9605-4CE0-B354-824C0808C23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cab20f3-2327-4e26-93d8-c543f78ed18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AE5FABBB1A50478BEA508F3B70AD95" ma:contentTypeVersion="13" ma:contentTypeDescription="Create a new document." ma:contentTypeScope="" ma:versionID="17f2d5d088a70cc9d80e6ed8fe8f2997">
  <xsd:schema xmlns:xsd="http://www.w3.org/2001/XMLSchema" xmlns:xs="http://www.w3.org/2001/XMLSchema" xmlns:p="http://schemas.microsoft.com/office/2006/metadata/properties" xmlns:ns3="ccab20f3-2327-4e26-93d8-c543f78ed18e" xmlns:ns4="138524cc-7c0f-41e9-bc96-1703f4c327cf" targetNamespace="http://schemas.microsoft.com/office/2006/metadata/properties" ma:root="true" ma:fieldsID="210d90dbd6f392e73f315d396d606eee" ns3:_="" ns4:_="">
    <xsd:import namespace="ccab20f3-2327-4e26-93d8-c543f78ed18e"/>
    <xsd:import namespace="138524cc-7c0f-41e9-bc96-1703f4c327c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ab20f3-2327-4e26-93d8-c543f78ed1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8524cc-7c0f-41e9-bc96-1703f4c327c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F4EDA3-979A-40D8-84AB-02D18F5666A4}">
  <ds:schemaRefs>
    <ds:schemaRef ds:uri="http://schemas.openxmlformats.org/package/2006/metadata/core-properties"/>
    <ds:schemaRef ds:uri="ccab20f3-2327-4e26-93d8-c543f78ed18e"/>
    <ds:schemaRef ds:uri="http://schemas.microsoft.com/office/2006/documentManagement/types"/>
    <ds:schemaRef ds:uri="http://schemas.microsoft.com/office/infopath/2007/PartnerControls"/>
    <ds:schemaRef ds:uri="http://purl.org/dc/dcmitype/"/>
    <ds:schemaRef ds:uri="138524cc-7c0f-41e9-bc96-1703f4c327cf"/>
    <ds:schemaRef ds:uri="http://schemas.microsoft.com/office/2006/metadata/properties"/>
    <ds:schemaRef ds:uri="http://www.w3.org/XML/1998/namespace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6494F9D-6D34-4EF6-B7A0-070EF53B5F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ab20f3-2327-4e26-93d8-c543f78ed18e"/>
    <ds:schemaRef ds:uri="138524cc-7c0f-41e9-bc96-1703f4c327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6EDA7C-4228-47A6-BB55-4DA239E4BD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6060</TotalTime>
  <Words>859</Words>
  <Application>Microsoft Office PowerPoint</Application>
  <PresentationFormat>Widescreen</PresentationFormat>
  <Paragraphs>212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</vt:lpstr>
      <vt:lpstr>Calibri</vt:lpstr>
      <vt:lpstr>Calibri Light</vt:lpstr>
      <vt:lpstr>Franklin Gothic Medium Cond</vt:lpstr>
      <vt:lpstr>IBM Plex Sans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Gagandeep Singh (WRO)</dc:creator>
  <cp:lastModifiedBy>Gagandeep Singh (LIST-SME)</cp:lastModifiedBy>
  <cp:revision>185</cp:revision>
  <cp:lastPrinted>2019-06-20T12:09:54Z</cp:lastPrinted>
  <dcterms:created xsi:type="dcterms:W3CDTF">2018-08-16T05:58:08Z</dcterms:created>
  <dcterms:modified xsi:type="dcterms:W3CDTF">2023-08-05T03:49:51Z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479928-bf72-407d-92c0-68909117d533_Enabled">
    <vt:lpwstr>true</vt:lpwstr>
  </property>
  <property fmtid="{D5CDD505-2E9C-101B-9397-08002B2CF9AE}" pid="3" name="MSIP_Label_f4479928-bf72-407d-92c0-68909117d533_SetDate">
    <vt:lpwstr>2023-05-22T07:05:06Z</vt:lpwstr>
  </property>
  <property fmtid="{D5CDD505-2E9C-101B-9397-08002B2CF9AE}" pid="4" name="MSIP_Label_f4479928-bf72-407d-92c0-68909117d533_Method">
    <vt:lpwstr>Standard</vt:lpwstr>
  </property>
  <property fmtid="{D5CDD505-2E9C-101B-9397-08002B2CF9AE}" pid="5" name="MSIP_Label_f4479928-bf72-407d-92c0-68909117d533_Name">
    <vt:lpwstr>f4479928-bf72-407d-92c0-68909117d533</vt:lpwstr>
  </property>
  <property fmtid="{D5CDD505-2E9C-101B-9397-08002B2CF9AE}" pid="6" name="MSIP_Label_f4479928-bf72-407d-92c0-68909117d533_SiteId">
    <vt:lpwstr>fb8ed654-3195-4846-ac37-491dc8a2349e</vt:lpwstr>
  </property>
  <property fmtid="{D5CDD505-2E9C-101B-9397-08002B2CF9AE}" pid="7" name="MSIP_Label_f4479928-bf72-407d-92c0-68909117d533_ActionId">
    <vt:lpwstr>90eca00d-9ad6-4ebc-ac63-56922895b3ae</vt:lpwstr>
  </property>
  <property fmtid="{D5CDD505-2E9C-101B-9397-08002B2CF9AE}" pid="8" name="MSIP_Label_f4479928-bf72-407d-92c0-68909117d533_ContentBits">
    <vt:lpwstr>2</vt:lpwstr>
  </property>
  <property fmtid="{D5CDD505-2E9C-101B-9397-08002B2CF9AE}" pid="9" name="ContentTypeId">
    <vt:lpwstr>0x01010033AE5FABBB1A50478BEA508F3B70AD95</vt:lpwstr>
  </property>
</Properties>
</file>